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8" r:id="rId2"/>
    <p:sldId id="260" r:id="rId3"/>
    <p:sldId id="257" r:id="rId4"/>
    <p:sldId id="261" r:id="rId5"/>
    <p:sldId id="263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00"/>
    <a:srgbClr val="BC0000"/>
    <a:srgbClr val="FF4343"/>
    <a:srgbClr val="FF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AEF01-D2E6-4647-9068-BA16F7F557F2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27D6D-497E-4029-9BCC-90F6CC515C0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357290" y="2214554"/>
            <a:ext cx="7786710" cy="21431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normalizeH="0" baseline="0" noProof="0" dirty="0" smtClean="0">
                <a:ln w="1905"/>
                <a:gradFill>
                  <a:gsLst>
                    <a:gs pos="0">
                      <a:srgbClr val="A20000"/>
                    </a:gs>
                    <a:gs pos="78000">
                      <a:srgbClr val="BC0000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j-ea"/>
                <a:cs typeface="+mj-cs"/>
              </a:rPr>
              <a:t>Шляхи  </a:t>
            </a:r>
            <a:r>
              <a:rPr kumimoji="0" lang="ru-RU" sz="3600" b="1" i="0" u="none" strike="noStrike" kern="1200" normalizeH="0" baseline="0" noProof="0" dirty="0" err="1" smtClean="0">
                <a:ln w="1905"/>
                <a:gradFill>
                  <a:gsLst>
                    <a:gs pos="0">
                      <a:srgbClr val="A20000"/>
                    </a:gs>
                    <a:gs pos="78000">
                      <a:srgbClr val="BC0000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j-ea"/>
                <a:cs typeface="+mj-cs"/>
              </a:rPr>
              <a:t>розвитку</a:t>
            </a:r>
            <a:r>
              <a:rPr kumimoji="0" lang="ru-RU" sz="3600" b="1" i="0" u="none" strike="noStrike" kern="1200" normalizeH="0" noProof="0" dirty="0" smtClean="0">
                <a:ln w="1905"/>
                <a:gradFill>
                  <a:gsLst>
                    <a:gs pos="0">
                      <a:srgbClr val="A20000"/>
                    </a:gs>
                    <a:gs pos="78000">
                      <a:srgbClr val="BC0000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j-ea"/>
                <a:cs typeface="+mj-cs"/>
              </a:rPr>
              <a:t>  </a:t>
            </a:r>
            <a:r>
              <a:rPr kumimoji="0" lang="ru-RU" sz="3600" b="1" i="0" u="none" strike="noStrike" kern="1200" normalizeH="0" noProof="0" dirty="0" err="1" smtClean="0">
                <a:ln w="1905"/>
                <a:gradFill>
                  <a:gsLst>
                    <a:gs pos="0">
                      <a:srgbClr val="A20000"/>
                    </a:gs>
                    <a:gs pos="78000">
                      <a:srgbClr val="BC0000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j-ea"/>
                <a:cs typeface="+mj-cs"/>
              </a:rPr>
              <a:t>відчуття</a:t>
            </a:r>
            <a:r>
              <a:rPr kumimoji="0" lang="ru-RU" sz="3600" b="1" i="0" u="none" strike="noStrike" kern="1200" normalizeH="0" noProof="0" dirty="0" smtClean="0">
                <a:ln w="1905"/>
                <a:gradFill>
                  <a:gsLst>
                    <a:gs pos="0">
                      <a:srgbClr val="A20000"/>
                    </a:gs>
                    <a:gs pos="78000">
                      <a:srgbClr val="BC0000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j-ea"/>
                <a:cs typeface="+mj-cs"/>
              </a:rPr>
              <a:t>, </a:t>
            </a:r>
            <a:r>
              <a:rPr kumimoji="0" lang="ru-RU" sz="3600" b="1" i="0" u="none" strike="noStrike" kern="1200" normalizeH="0" noProof="0" dirty="0" err="1" smtClean="0">
                <a:ln w="1905"/>
                <a:gradFill>
                  <a:gsLst>
                    <a:gs pos="0">
                      <a:srgbClr val="A20000"/>
                    </a:gs>
                    <a:gs pos="78000">
                      <a:srgbClr val="BC0000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j-ea"/>
                <a:cs typeface="+mj-cs"/>
              </a:rPr>
              <a:t>сприйняття</a:t>
            </a:r>
            <a:r>
              <a:rPr kumimoji="0" lang="ru-RU" sz="3600" b="1" i="0" u="none" strike="noStrike" kern="1200" normalizeH="0" noProof="0" dirty="0" smtClean="0">
                <a:ln w="1905"/>
                <a:gradFill>
                  <a:gsLst>
                    <a:gs pos="0">
                      <a:srgbClr val="A20000"/>
                    </a:gs>
                    <a:gs pos="78000">
                      <a:srgbClr val="BC0000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j-ea"/>
                <a:cs typeface="+mj-cs"/>
              </a:rPr>
              <a:t>, </a:t>
            </a:r>
            <a:r>
              <a:rPr lang="uk-UA" sz="3600" b="1" baseline="0" dirty="0" smtClean="0">
                <a:ln w="1905"/>
                <a:gradFill>
                  <a:gsLst>
                    <a:gs pos="0">
                      <a:srgbClr val="A20000"/>
                    </a:gs>
                    <a:gs pos="78000">
                      <a:srgbClr val="BC0000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спостереження, мислення, уваги, </a:t>
            </a:r>
            <a:r>
              <a:rPr lang="uk-UA" sz="3600" b="1" baseline="0" dirty="0" err="1" smtClean="0">
                <a:ln w="1905"/>
                <a:gradFill>
                  <a:gsLst>
                    <a:gs pos="0">
                      <a:srgbClr val="A20000"/>
                    </a:gs>
                    <a:gs pos="78000">
                      <a:srgbClr val="BC0000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пам</a:t>
            </a:r>
            <a:r>
              <a:rPr lang="en-US" sz="3600" b="1" baseline="0" dirty="0" smtClean="0">
                <a:ln w="1905"/>
                <a:gradFill>
                  <a:gsLst>
                    <a:gs pos="0">
                      <a:srgbClr val="A20000"/>
                    </a:gs>
                    <a:gs pos="78000">
                      <a:srgbClr val="BC0000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’</a:t>
            </a:r>
            <a:r>
              <a:rPr lang="uk-UA" sz="3600" b="1" baseline="0" dirty="0" smtClean="0">
                <a:ln w="1905"/>
                <a:gradFill>
                  <a:gsLst>
                    <a:gs pos="0">
                      <a:srgbClr val="A20000"/>
                    </a:gs>
                    <a:gs pos="78000">
                      <a:srgbClr val="BC0000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ea"/>
                <a:cs typeface="+mj-cs"/>
              </a:rPr>
              <a:t>ять</a:t>
            </a:r>
            <a:endParaRPr kumimoji="0" lang="ru-RU" sz="3600" b="1" i="0" u="none" strike="noStrike" kern="1200" normalizeH="0" baseline="0" noProof="0" dirty="0">
              <a:ln w="1905"/>
              <a:gradFill>
                <a:gsLst>
                  <a:gs pos="0">
                    <a:srgbClr val="A20000"/>
                  </a:gs>
                  <a:gs pos="78000">
                    <a:srgbClr val="BC0000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429132"/>
            <a:ext cx="4429156" cy="1643074"/>
          </a:xfrm>
          <a:prstGeom prst="roundRect">
            <a:avLst>
              <a:gd name="adj" fmla="val 1782"/>
            </a:avLst>
          </a:prstGeom>
          <a:noFill/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rgbClr val="A20000"/>
                </a:solidFill>
                <a:latin typeface="Times New Roman" pitchFamily="18" charset="0"/>
                <a:cs typeface="Times New Roman" pitchFamily="18" charset="0"/>
              </a:rPr>
              <a:t>ММО вчителів географії</a:t>
            </a:r>
          </a:p>
          <a:p>
            <a:pPr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rgbClr val="A20000"/>
                </a:solidFill>
                <a:latin typeface="Times New Roman" pitchFamily="18" charset="0"/>
                <a:cs typeface="Times New Roman" pitchFamily="18" charset="0"/>
              </a:rPr>
              <a:t>керівник</a:t>
            </a:r>
          </a:p>
          <a:p>
            <a:pPr>
              <a:spcBef>
                <a:spcPts val="0"/>
              </a:spcBef>
              <a:buNone/>
            </a:pPr>
            <a:r>
              <a:rPr lang="uk-UA" sz="2400" b="1" i="1" dirty="0" err="1" smtClean="0">
                <a:solidFill>
                  <a:srgbClr val="A20000"/>
                </a:solidFill>
                <a:latin typeface="Times New Roman" pitchFamily="18" charset="0"/>
                <a:cs typeface="Times New Roman" pitchFamily="18" charset="0"/>
              </a:rPr>
              <a:t>Матвіюк</a:t>
            </a:r>
            <a:r>
              <a:rPr lang="uk-UA" sz="2400" b="1" i="1" dirty="0" smtClean="0">
                <a:solidFill>
                  <a:srgbClr val="A20000"/>
                </a:solidFill>
                <a:latin typeface="Times New Roman" pitchFamily="18" charset="0"/>
                <a:cs typeface="Times New Roman" pitchFamily="18" charset="0"/>
              </a:rPr>
              <a:t> Наталія Дмитрівна</a:t>
            </a:r>
            <a:endParaRPr lang="ru-RU" sz="2400" b="1" i="1" dirty="0" smtClean="0">
              <a:solidFill>
                <a:srgbClr val="A2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786050" y="428604"/>
            <a:ext cx="6357950" cy="1643074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rgbClr val="A20000"/>
                </a:solidFill>
                <a:latin typeface="+mn-lt"/>
              </a:rPr>
              <a:t>Пам’ять</a:t>
            </a:r>
            <a:r>
              <a:rPr lang="uk-UA" sz="2000" dirty="0" smtClean="0">
                <a:solidFill>
                  <a:srgbClr val="A20000"/>
                </a:solidFill>
                <a:latin typeface="+mn-lt"/>
              </a:rPr>
              <a:t> -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це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психічний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процес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відображення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досвіду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людини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шляхом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засвоєння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,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збереження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та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подальшого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відтворення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обставин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її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життя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та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діяльності</a:t>
            </a:r>
            <a:endParaRPr lang="ru-RU" sz="2000" dirty="0">
              <a:solidFill>
                <a:srgbClr val="A20000"/>
              </a:solidFill>
              <a:latin typeface="+mn-lt"/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A20000"/>
                </a:solidFill>
              </a:rPr>
              <a:t>Розвиток </a:t>
            </a:r>
            <a:r>
              <a:rPr lang="uk-UA" sz="2400" dirty="0" err="1" smtClean="0">
                <a:solidFill>
                  <a:srgbClr val="A20000"/>
                </a:solidFill>
              </a:rPr>
              <a:t>пам</a:t>
            </a:r>
            <a:r>
              <a:rPr lang="en-US" sz="2400" dirty="0" smtClean="0">
                <a:solidFill>
                  <a:srgbClr val="A20000"/>
                </a:solidFill>
              </a:rPr>
              <a:t>’</a:t>
            </a:r>
            <a:r>
              <a:rPr lang="uk-UA" sz="2400" dirty="0" smtClean="0">
                <a:solidFill>
                  <a:srgbClr val="A20000"/>
                </a:solidFill>
              </a:rPr>
              <a:t>яті учнів передбачає:</a:t>
            </a:r>
          </a:p>
          <a:p>
            <a:r>
              <a:rPr lang="uk-UA" sz="2400" dirty="0" smtClean="0">
                <a:solidFill>
                  <a:srgbClr val="A20000"/>
                </a:solidFill>
              </a:rPr>
              <a:t>реалізацію прийомів організації </a:t>
            </a:r>
            <a:r>
              <a:rPr lang="uk-UA" sz="2400" dirty="0" err="1" smtClean="0">
                <a:solidFill>
                  <a:srgbClr val="A20000"/>
                </a:solidFill>
              </a:rPr>
              <a:t>навчально</a:t>
            </a:r>
            <a:r>
              <a:rPr lang="uk-UA" sz="2400" dirty="0" smtClean="0">
                <a:solidFill>
                  <a:srgbClr val="A20000"/>
                </a:solidFill>
              </a:rPr>
              <a:t> – пізнавальної діяльності школярів, які сприяють </a:t>
            </a:r>
            <a:r>
              <a:rPr lang="uk-UA" sz="2400" dirty="0" err="1" smtClean="0">
                <a:solidFill>
                  <a:srgbClr val="A20000"/>
                </a:solidFill>
              </a:rPr>
              <a:t>запам</a:t>
            </a:r>
            <a:r>
              <a:rPr lang="en-US" sz="2400" dirty="0" smtClean="0">
                <a:solidFill>
                  <a:srgbClr val="A20000"/>
                </a:solidFill>
              </a:rPr>
              <a:t>’</a:t>
            </a:r>
            <a:r>
              <a:rPr lang="uk-UA" sz="2400" dirty="0" err="1" smtClean="0">
                <a:solidFill>
                  <a:srgbClr val="A20000"/>
                </a:solidFill>
              </a:rPr>
              <a:t>ятовуванню</a:t>
            </a:r>
            <a:r>
              <a:rPr lang="uk-UA" sz="2400" dirty="0" smtClean="0">
                <a:solidFill>
                  <a:srgbClr val="A20000"/>
                </a:solidFill>
              </a:rPr>
              <a:t>, збереженню в </a:t>
            </a:r>
            <a:r>
              <a:rPr lang="uk-UA" sz="2400" dirty="0" err="1" smtClean="0">
                <a:solidFill>
                  <a:srgbClr val="A20000"/>
                </a:solidFill>
              </a:rPr>
              <a:t>пам</a:t>
            </a:r>
            <a:r>
              <a:rPr lang="en-US" sz="2400" dirty="0" smtClean="0">
                <a:solidFill>
                  <a:srgbClr val="A20000"/>
                </a:solidFill>
              </a:rPr>
              <a:t>’</a:t>
            </a:r>
            <a:r>
              <a:rPr lang="uk-UA" sz="2400" dirty="0" smtClean="0">
                <a:solidFill>
                  <a:srgbClr val="A20000"/>
                </a:solidFill>
              </a:rPr>
              <a:t>яті вивченого матеріалу, відтворенню інформації;</a:t>
            </a:r>
          </a:p>
          <a:p>
            <a:r>
              <a:rPr lang="uk-UA" sz="2400" dirty="0" smtClean="0">
                <a:solidFill>
                  <a:srgbClr val="A20000"/>
                </a:solidFill>
              </a:rPr>
              <a:t>вироблення в учнів раціональних прийомів </a:t>
            </a:r>
            <a:r>
              <a:rPr lang="uk-UA" sz="2400" dirty="0" err="1" smtClean="0">
                <a:solidFill>
                  <a:srgbClr val="A20000"/>
                </a:solidFill>
              </a:rPr>
              <a:t>запам</a:t>
            </a:r>
            <a:r>
              <a:rPr lang="en-US" sz="2400" dirty="0" smtClean="0">
                <a:solidFill>
                  <a:srgbClr val="A20000"/>
                </a:solidFill>
              </a:rPr>
              <a:t>’</a:t>
            </a:r>
            <a:r>
              <a:rPr lang="uk-UA" sz="2400" dirty="0" err="1" smtClean="0">
                <a:solidFill>
                  <a:srgbClr val="A20000"/>
                </a:solidFill>
              </a:rPr>
              <a:t>ятовування</a:t>
            </a:r>
            <a:r>
              <a:rPr lang="uk-UA" sz="2400" dirty="0" smtClean="0">
                <a:solidFill>
                  <a:srgbClr val="A20000"/>
                </a:solidFill>
              </a:rPr>
              <a:t> та тренування </a:t>
            </a:r>
            <a:r>
              <a:rPr lang="uk-UA" sz="2400" dirty="0" err="1" smtClean="0">
                <a:solidFill>
                  <a:srgbClr val="A20000"/>
                </a:solidFill>
              </a:rPr>
              <a:t>пам</a:t>
            </a:r>
            <a:r>
              <a:rPr lang="en-US" sz="2400" dirty="0" smtClean="0">
                <a:solidFill>
                  <a:srgbClr val="A20000"/>
                </a:solidFill>
              </a:rPr>
              <a:t>’</a:t>
            </a:r>
            <a:r>
              <a:rPr lang="uk-UA" sz="2400" dirty="0" smtClean="0">
                <a:solidFill>
                  <a:srgbClr val="A20000"/>
                </a:solidFill>
              </a:rPr>
              <a:t>яті;</a:t>
            </a:r>
          </a:p>
          <a:p>
            <a:r>
              <a:rPr lang="uk-UA" sz="2400" dirty="0" smtClean="0">
                <a:solidFill>
                  <a:srgbClr val="A20000"/>
                </a:solidFill>
              </a:rPr>
              <a:t>урахування в процесі навчання об</a:t>
            </a:r>
            <a:r>
              <a:rPr lang="en-US" sz="2400" dirty="0" smtClean="0">
                <a:solidFill>
                  <a:srgbClr val="A20000"/>
                </a:solidFill>
              </a:rPr>
              <a:t>’</a:t>
            </a:r>
            <a:r>
              <a:rPr lang="uk-UA" sz="2400" dirty="0" err="1" smtClean="0">
                <a:solidFill>
                  <a:srgbClr val="A20000"/>
                </a:solidFill>
              </a:rPr>
              <a:t>єктивної</a:t>
            </a:r>
            <a:r>
              <a:rPr lang="uk-UA" sz="2400" dirty="0" smtClean="0">
                <a:solidFill>
                  <a:srgbClr val="A20000"/>
                </a:solidFill>
              </a:rPr>
              <a:t> якості </a:t>
            </a:r>
            <a:r>
              <a:rPr lang="uk-UA" sz="2400" dirty="0" err="1" smtClean="0">
                <a:solidFill>
                  <a:srgbClr val="A20000"/>
                </a:solidFill>
              </a:rPr>
              <a:t>пам</a:t>
            </a:r>
            <a:r>
              <a:rPr lang="en-US" sz="2400" dirty="0" smtClean="0">
                <a:solidFill>
                  <a:srgbClr val="A20000"/>
                </a:solidFill>
              </a:rPr>
              <a:t>’</a:t>
            </a:r>
            <a:r>
              <a:rPr lang="uk-UA" sz="2400" dirty="0" smtClean="0">
                <a:solidFill>
                  <a:srgbClr val="A20000"/>
                </a:solidFill>
              </a:rPr>
              <a:t>яті людини – здатності забувати.</a:t>
            </a:r>
            <a:endParaRPr lang="ru-RU" sz="2400" dirty="0">
              <a:solidFill>
                <a:srgbClr val="A2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28604"/>
            <a:ext cx="7658096" cy="785818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A20000"/>
                </a:solidFill>
                <a:latin typeface="+mn-lt"/>
              </a:rPr>
              <a:t>                       Вправи на розвиток </a:t>
            </a:r>
            <a:r>
              <a:rPr lang="uk-UA" sz="2800" b="1" dirty="0" err="1" smtClean="0">
                <a:solidFill>
                  <a:srgbClr val="A20000"/>
                </a:solidFill>
                <a:latin typeface="+mn-lt"/>
              </a:rPr>
              <a:t>пам</a:t>
            </a:r>
            <a:r>
              <a:rPr lang="en-US" sz="2800" b="1" dirty="0" smtClean="0">
                <a:solidFill>
                  <a:srgbClr val="A20000"/>
                </a:solidFill>
                <a:latin typeface="+mn-lt"/>
              </a:rPr>
              <a:t>’</a:t>
            </a:r>
            <a:r>
              <a:rPr lang="uk-UA" sz="2800" b="1" dirty="0" smtClean="0">
                <a:solidFill>
                  <a:srgbClr val="A20000"/>
                </a:solidFill>
                <a:latin typeface="+mn-lt"/>
              </a:rPr>
              <a:t>яті</a:t>
            </a:r>
            <a:endParaRPr lang="ru-RU" sz="2800" b="1" dirty="0">
              <a:solidFill>
                <a:srgbClr val="A20000"/>
              </a:solidFill>
              <a:latin typeface="+mn-lt"/>
            </a:endParaRPr>
          </a:p>
        </p:txBody>
      </p:sp>
      <p:sp>
        <p:nvSpPr>
          <p:cNvPr id="9" name="8-кутна зірка 8"/>
          <p:cNvSpPr/>
          <p:nvPr/>
        </p:nvSpPr>
        <p:spPr>
          <a:xfrm>
            <a:off x="1571604" y="1214422"/>
            <a:ext cx="2428892" cy="1714512"/>
          </a:xfrm>
          <a:prstGeom prst="star8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A20000"/>
                </a:solidFill>
              </a:rPr>
              <a:t>Вправа </a:t>
            </a:r>
            <a:r>
              <a:rPr lang="uk-UA" dirty="0" err="1" smtClean="0">
                <a:solidFill>
                  <a:srgbClr val="A20000"/>
                </a:solidFill>
              </a:rPr>
              <a:t>“Снігова</a:t>
            </a:r>
            <a:r>
              <a:rPr lang="uk-UA" dirty="0" smtClean="0">
                <a:solidFill>
                  <a:srgbClr val="A20000"/>
                </a:solidFill>
              </a:rPr>
              <a:t> </a:t>
            </a:r>
            <a:r>
              <a:rPr lang="uk-UA" dirty="0" err="1" smtClean="0">
                <a:solidFill>
                  <a:srgbClr val="A20000"/>
                </a:solidFill>
              </a:rPr>
              <a:t>куля”</a:t>
            </a:r>
            <a:endParaRPr lang="uk-UA" dirty="0" smtClean="0">
              <a:solidFill>
                <a:srgbClr val="A20000"/>
              </a:solidFill>
            </a:endParaRPr>
          </a:p>
          <a:p>
            <a:pPr algn="ctr"/>
            <a:r>
              <a:rPr lang="uk-UA" dirty="0" smtClean="0">
                <a:solidFill>
                  <a:srgbClr val="A20000"/>
                </a:solidFill>
              </a:rPr>
              <a:t> </a:t>
            </a:r>
            <a:endParaRPr lang="ru-RU" dirty="0">
              <a:solidFill>
                <a:srgbClr val="A20000"/>
              </a:solidFill>
            </a:endParaRPr>
          </a:p>
        </p:txBody>
      </p:sp>
      <p:sp>
        <p:nvSpPr>
          <p:cNvPr id="10" name="8-кутна зірка 9"/>
          <p:cNvSpPr/>
          <p:nvPr/>
        </p:nvSpPr>
        <p:spPr>
          <a:xfrm>
            <a:off x="5286380" y="1214422"/>
            <a:ext cx="2428892" cy="1714512"/>
          </a:xfrm>
          <a:prstGeom prst="star8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A20000"/>
                </a:solidFill>
              </a:rPr>
              <a:t>Вправа </a:t>
            </a:r>
            <a:r>
              <a:rPr lang="uk-UA" dirty="0" err="1" smtClean="0">
                <a:solidFill>
                  <a:srgbClr val="A20000"/>
                </a:solidFill>
              </a:rPr>
              <a:t>“Здогадайся</a:t>
            </a:r>
            <a:r>
              <a:rPr lang="uk-UA" dirty="0" smtClean="0">
                <a:solidFill>
                  <a:srgbClr val="A20000"/>
                </a:solidFill>
              </a:rPr>
              <a:t>, що це?”</a:t>
            </a:r>
          </a:p>
          <a:p>
            <a:pPr algn="ctr"/>
            <a:r>
              <a:rPr lang="uk-UA" dirty="0" smtClean="0">
                <a:solidFill>
                  <a:srgbClr val="A20000"/>
                </a:solidFill>
              </a:rPr>
              <a:t> </a:t>
            </a:r>
            <a:endParaRPr lang="ru-RU" dirty="0">
              <a:solidFill>
                <a:srgbClr val="A20000"/>
              </a:solidFill>
            </a:endParaRPr>
          </a:p>
        </p:txBody>
      </p:sp>
      <p:sp>
        <p:nvSpPr>
          <p:cNvPr id="11" name="8-кутна зірка 10"/>
          <p:cNvSpPr/>
          <p:nvPr/>
        </p:nvSpPr>
        <p:spPr>
          <a:xfrm>
            <a:off x="642910" y="3286124"/>
            <a:ext cx="2428892" cy="1714512"/>
          </a:xfrm>
          <a:prstGeom prst="star8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A20000"/>
                </a:solidFill>
              </a:rPr>
              <a:t>Вправа </a:t>
            </a:r>
            <a:r>
              <a:rPr lang="uk-UA" dirty="0" err="1" smtClean="0">
                <a:solidFill>
                  <a:srgbClr val="A20000"/>
                </a:solidFill>
              </a:rPr>
              <a:t>“Магазин”</a:t>
            </a:r>
            <a:endParaRPr lang="uk-UA" dirty="0" smtClean="0">
              <a:solidFill>
                <a:srgbClr val="A20000"/>
              </a:solidFill>
            </a:endParaRPr>
          </a:p>
          <a:p>
            <a:pPr algn="ctr"/>
            <a:r>
              <a:rPr lang="uk-UA" dirty="0" smtClean="0">
                <a:solidFill>
                  <a:srgbClr val="A20000"/>
                </a:solidFill>
              </a:rPr>
              <a:t> </a:t>
            </a:r>
            <a:endParaRPr lang="ru-RU" dirty="0">
              <a:solidFill>
                <a:srgbClr val="A20000"/>
              </a:solidFill>
            </a:endParaRPr>
          </a:p>
        </p:txBody>
      </p:sp>
      <p:sp>
        <p:nvSpPr>
          <p:cNvPr id="12" name="8-кутна зірка 11"/>
          <p:cNvSpPr/>
          <p:nvPr/>
        </p:nvSpPr>
        <p:spPr>
          <a:xfrm>
            <a:off x="3286116" y="4643446"/>
            <a:ext cx="2428892" cy="1714512"/>
          </a:xfrm>
          <a:prstGeom prst="star8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A20000"/>
                </a:solidFill>
              </a:rPr>
              <a:t>Вправа </a:t>
            </a:r>
            <a:r>
              <a:rPr lang="uk-UA" dirty="0" err="1" smtClean="0">
                <a:solidFill>
                  <a:srgbClr val="A20000"/>
                </a:solidFill>
              </a:rPr>
              <a:t>“Знайди</a:t>
            </a:r>
            <a:r>
              <a:rPr lang="uk-UA" dirty="0" smtClean="0">
                <a:solidFill>
                  <a:srgbClr val="A20000"/>
                </a:solidFill>
              </a:rPr>
              <a:t> </a:t>
            </a:r>
            <a:r>
              <a:rPr lang="uk-UA" dirty="0" err="1" smtClean="0">
                <a:solidFill>
                  <a:srgbClr val="A20000"/>
                </a:solidFill>
              </a:rPr>
              <a:t>відмінності”</a:t>
            </a:r>
            <a:endParaRPr lang="uk-UA" dirty="0" smtClean="0">
              <a:solidFill>
                <a:srgbClr val="A20000"/>
              </a:solidFill>
            </a:endParaRPr>
          </a:p>
          <a:p>
            <a:pPr algn="ctr"/>
            <a:r>
              <a:rPr lang="uk-UA" dirty="0" smtClean="0">
                <a:solidFill>
                  <a:srgbClr val="A20000"/>
                </a:solidFill>
              </a:rPr>
              <a:t> </a:t>
            </a:r>
            <a:endParaRPr lang="ru-RU" dirty="0">
              <a:solidFill>
                <a:srgbClr val="A20000"/>
              </a:solidFill>
            </a:endParaRPr>
          </a:p>
        </p:txBody>
      </p:sp>
      <p:sp>
        <p:nvSpPr>
          <p:cNvPr id="13" name="8-кутна зірка 12"/>
          <p:cNvSpPr/>
          <p:nvPr/>
        </p:nvSpPr>
        <p:spPr>
          <a:xfrm>
            <a:off x="6072198" y="3214686"/>
            <a:ext cx="2428892" cy="1714512"/>
          </a:xfrm>
          <a:prstGeom prst="star8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A20000"/>
                </a:solidFill>
              </a:rPr>
              <a:t>Вправа </a:t>
            </a:r>
            <a:r>
              <a:rPr lang="uk-UA" dirty="0" err="1" smtClean="0">
                <a:solidFill>
                  <a:srgbClr val="A20000"/>
                </a:solidFill>
              </a:rPr>
              <a:t>“Запам</a:t>
            </a:r>
            <a:r>
              <a:rPr lang="en-US" dirty="0" smtClean="0">
                <a:solidFill>
                  <a:srgbClr val="A20000"/>
                </a:solidFill>
              </a:rPr>
              <a:t>’</a:t>
            </a:r>
            <a:r>
              <a:rPr lang="uk-UA" dirty="0" err="1" smtClean="0">
                <a:solidFill>
                  <a:srgbClr val="A20000"/>
                </a:solidFill>
              </a:rPr>
              <a:t>ятай</a:t>
            </a:r>
            <a:r>
              <a:rPr lang="uk-UA" dirty="0" smtClean="0">
                <a:solidFill>
                  <a:srgbClr val="A20000"/>
                </a:solidFill>
              </a:rPr>
              <a:t> і </a:t>
            </a:r>
            <a:r>
              <a:rPr lang="uk-UA" dirty="0" err="1" smtClean="0">
                <a:solidFill>
                  <a:srgbClr val="A20000"/>
                </a:solidFill>
              </a:rPr>
              <a:t>замалюй”</a:t>
            </a:r>
            <a:endParaRPr lang="uk-UA" dirty="0" smtClean="0">
              <a:solidFill>
                <a:srgbClr val="A20000"/>
              </a:solidFill>
            </a:endParaRPr>
          </a:p>
          <a:p>
            <a:pPr algn="ctr"/>
            <a:r>
              <a:rPr lang="uk-UA" dirty="0" smtClean="0">
                <a:solidFill>
                  <a:srgbClr val="A20000"/>
                </a:solidFill>
              </a:rPr>
              <a:t> </a:t>
            </a:r>
            <a:endParaRPr lang="ru-RU" dirty="0">
              <a:solidFill>
                <a:srgbClr val="A20000"/>
              </a:solidFill>
            </a:endParaRPr>
          </a:p>
        </p:txBody>
      </p:sp>
      <p:pic>
        <p:nvPicPr>
          <p:cNvPr id="6146" name="Picture 2" descr="https://encrypted-tbn2.gstatic.com/images?q=tbn:ANd9GcSI-l6k7BP8M5_78Uq5Rg5DYqCQGuFvZvZlN1LldIF9Gc_5gXoCo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857496"/>
            <a:ext cx="2762250" cy="1657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714356"/>
            <a:ext cx="7358082" cy="1214446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rgbClr val="A20000"/>
                </a:solidFill>
                <a:latin typeface="+mn-lt"/>
              </a:rPr>
              <a:t>Мислення</a:t>
            </a:r>
            <a:r>
              <a:rPr lang="uk-UA" sz="2000" dirty="0" smtClean="0">
                <a:solidFill>
                  <a:srgbClr val="A20000"/>
                </a:solidFill>
                <a:latin typeface="+mn-lt"/>
              </a:rPr>
              <a:t> -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це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процес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опосередкованого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й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узагальненого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 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відображення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 у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мозку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людини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предметів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об'єктивної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дійсності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в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їх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істотних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властивостях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,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зв'язках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відношеннях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.</a:t>
            </a:r>
            <a:endParaRPr lang="ru-RU" sz="2000" dirty="0">
              <a:solidFill>
                <a:srgbClr val="A20000"/>
              </a:solidFill>
              <a:latin typeface="+mn-lt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A20000"/>
                </a:solidFill>
              </a:rPr>
              <a:t>Розвиток мислення учнів у процесі навчання передбачає:</a:t>
            </a:r>
          </a:p>
          <a:p>
            <a:r>
              <a:rPr lang="uk-UA" sz="2400" dirty="0" smtClean="0">
                <a:solidFill>
                  <a:srgbClr val="A20000"/>
                </a:solidFill>
              </a:rPr>
              <a:t>раціональність вибору та використання способів формування в учнів розумових операцій (порівняння, аналіз, синтез, узагальнення);</a:t>
            </a:r>
          </a:p>
          <a:p>
            <a:r>
              <a:rPr lang="uk-UA" sz="2400" dirty="0" smtClean="0">
                <a:solidFill>
                  <a:srgbClr val="A20000"/>
                </a:solidFill>
              </a:rPr>
              <a:t>розвиток усного та писемного мовлення учнів як засобу мислення й спілкування;</a:t>
            </a:r>
          </a:p>
          <a:p>
            <a:r>
              <a:rPr lang="uk-UA" sz="2400" dirty="0" smtClean="0">
                <a:solidFill>
                  <a:srgbClr val="A20000"/>
                </a:solidFill>
              </a:rPr>
              <a:t>реалізація способів і засобів розвитку предметно – дійового, наочно – образного й абстрактного мислення.</a:t>
            </a:r>
            <a:endParaRPr lang="ru-RU" sz="2400" dirty="0">
              <a:solidFill>
                <a:srgbClr val="A2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+mn-lt"/>
              </a:rPr>
              <a:t>                                 </a:t>
            </a:r>
            <a:r>
              <a:rPr lang="uk-UA" sz="2400" b="1" dirty="0" smtClean="0">
                <a:solidFill>
                  <a:srgbClr val="A20000"/>
                </a:solidFill>
                <a:latin typeface="+mn-lt"/>
              </a:rPr>
              <a:t>Вправи на розвиток мислення</a:t>
            </a:r>
            <a:endParaRPr lang="ru-RU" sz="2400" b="1" dirty="0">
              <a:solidFill>
                <a:srgbClr val="A20000"/>
              </a:solidFill>
              <a:latin typeface="+mn-lt"/>
            </a:endParaRPr>
          </a:p>
        </p:txBody>
      </p:sp>
      <p:sp>
        <p:nvSpPr>
          <p:cNvPr id="5" name="8-кутна зірка 4"/>
          <p:cNvSpPr/>
          <p:nvPr/>
        </p:nvSpPr>
        <p:spPr>
          <a:xfrm>
            <a:off x="1285852" y="1357298"/>
            <a:ext cx="2428892" cy="1714512"/>
          </a:xfrm>
          <a:prstGeom prst="star8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A20000"/>
                </a:solidFill>
              </a:rPr>
              <a:t>Гра </a:t>
            </a:r>
            <a:r>
              <a:rPr lang="uk-UA" dirty="0" err="1" smtClean="0">
                <a:solidFill>
                  <a:srgbClr val="A20000"/>
                </a:solidFill>
              </a:rPr>
              <a:t>“Що</a:t>
            </a:r>
            <a:r>
              <a:rPr lang="uk-UA" dirty="0" smtClean="0">
                <a:solidFill>
                  <a:srgbClr val="A20000"/>
                </a:solidFill>
              </a:rPr>
              <a:t> </a:t>
            </a:r>
            <a:r>
              <a:rPr lang="uk-UA" dirty="0" err="1" smtClean="0">
                <a:solidFill>
                  <a:srgbClr val="A20000"/>
                </a:solidFill>
              </a:rPr>
              <a:t>підходить”</a:t>
            </a:r>
            <a:r>
              <a:rPr lang="uk-UA" dirty="0" smtClean="0">
                <a:solidFill>
                  <a:srgbClr val="A20000"/>
                </a:solidFill>
              </a:rPr>
              <a:t>,</a:t>
            </a:r>
          </a:p>
          <a:p>
            <a:pPr algn="ctr"/>
            <a:r>
              <a:rPr lang="uk-UA" dirty="0" err="1" smtClean="0">
                <a:solidFill>
                  <a:srgbClr val="A20000"/>
                </a:solidFill>
              </a:rPr>
              <a:t>“Хто</a:t>
            </a:r>
            <a:r>
              <a:rPr lang="uk-UA" dirty="0" smtClean="0">
                <a:solidFill>
                  <a:srgbClr val="A20000"/>
                </a:solidFill>
              </a:rPr>
              <a:t> </a:t>
            </a:r>
            <a:r>
              <a:rPr lang="uk-UA" dirty="0" err="1" smtClean="0">
                <a:solidFill>
                  <a:srgbClr val="A20000"/>
                </a:solidFill>
              </a:rPr>
              <a:t>більше”</a:t>
            </a:r>
            <a:endParaRPr lang="uk-UA" dirty="0" smtClean="0">
              <a:solidFill>
                <a:srgbClr val="A20000"/>
              </a:solidFill>
            </a:endParaRPr>
          </a:p>
          <a:p>
            <a:pPr algn="ctr"/>
            <a:r>
              <a:rPr lang="uk-UA" dirty="0" smtClean="0">
                <a:solidFill>
                  <a:srgbClr val="A20000"/>
                </a:solidFill>
              </a:rPr>
              <a:t> </a:t>
            </a:r>
            <a:endParaRPr lang="ru-RU" dirty="0">
              <a:solidFill>
                <a:srgbClr val="A20000"/>
              </a:solidFill>
            </a:endParaRPr>
          </a:p>
        </p:txBody>
      </p:sp>
      <p:sp>
        <p:nvSpPr>
          <p:cNvPr id="6" name="8-кутна зірка 5"/>
          <p:cNvSpPr/>
          <p:nvPr/>
        </p:nvSpPr>
        <p:spPr>
          <a:xfrm>
            <a:off x="5500694" y="1357298"/>
            <a:ext cx="2428892" cy="1714512"/>
          </a:xfrm>
          <a:prstGeom prst="star8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A20000"/>
                </a:solidFill>
              </a:rPr>
              <a:t>Гра “У кого більше </a:t>
            </a:r>
            <a:r>
              <a:rPr lang="uk-UA" dirty="0" err="1" smtClean="0">
                <a:solidFill>
                  <a:srgbClr val="A20000"/>
                </a:solidFill>
              </a:rPr>
              <a:t>доказів”</a:t>
            </a:r>
            <a:endParaRPr lang="uk-UA" dirty="0" smtClean="0">
              <a:solidFill>
                <a:srgbClr val="A20000"/>
              </a:solidFill>
            </a:endParaRPr>
          </a:p>
          <a:p>
            <a:pPr algn="ctr"/>
            <a:r>
              <a:rPr lang="uk-UA" dirty="0" smtClean="0">
                <a:solidFill>
                  <a:srgbClr val="A20000"/>
                </a:solidFill>
              </a:rPr>
              <a:t> </a:t>
            </a:r>
            <a:endParaRPr lang="ru-RU" dirty="0">
              <a:solidFill>
                <a:srgbClr val="A20000"/>
              </a:solidFill>
            </a:endParaRPr>
          </a:p>
        </p:txBody>
      </p:sp>
      <p:sp>
        <p:nvSpPr>
          <p:cNvPr id="7" name="8-кутна зірка 6"/>
          <p:cNvSpPr/>
          <p:nvPr/>
        </p:nvSpPr>
        <p:spPr>
          <a:xfrm>
            <a:off x="714348" y="3286124"/>
            <a:ext cx="2428892" cy="1714512"/>
          </a:xfrm>
          <a:prstGeom prst="star8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A20000"/>
                </a:solidFill>
              </a:rPr>
              <a:t>Встав букви і</a:t>
            </a:r>
          </a:p>
          <a:p>
            <a:pPr algn="ctr"/>
            <a:r>
              <a:rPr lang="uk-UA" dirty="0" smtClean="0">
                <a:solidFill>
                  <a:srgbClr val="A20000"/>
                </a:solidFill>
              </a:rPr>
              <a:t>вилучи зайве слово</a:t>
            </a:r>
          </a:p>
          <a:p>
            <a:pPr algn="ctr"/>
            <a:r>
              <a:rPr lang="uk-UA" dirty="0" smtClean="0">
                <a:solidFill>
                  <a:srgbClr val="A20000"/>
                </a:solidFill>
              </a:rPr>
              <a:t> </a:t>
            </a:r>
            <a:endParaRPr lang="ru-RU" dirty="0">
              <a:solidFill>
                <a:srgbClr val="A20000"/>
              </a:solidFill>
            </a:endParaRPr>
          </a:p>
        </p:txBody>
      </p:sp>
      <p:sp>
        <p:nvSpPr>
          <p:cNvPr id="8" name="8-кутна зірка 7"/>
          <p:cNvSpPr/>
          <p:nvPr/>
        </p:nvSpPr>
        <p:spPr>
          <a:xfrm>
            <a:off x="3286116" y="4714884"/>
            <a:ext cx="2428892" cy="1714512"/>
          </a:xfrm>
          <a:prstGeom prst="star8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A20000"/>
                </a:solidFill>
              </a:rPr>
              <a:t>Гра </a:t>
            </a:r>
            <a:r>
              <a:rPr lang="uk-UA" dirty="0" err="1" smtClean="0">
                <a:solidFill>
                  <a:srgbClr val="A20000"/>
                </a:solidFill>
              </a:rPr>
              <a:t>“Пошук</a:t>
            </a:r>
            <a:r>
              <a:rPr lang="uk-UA" dirty="0" smtClean="0">
                <a:solidFill>
                  <a:srgbClr val="A20000"/>
                </a:solidFill>
              </a:rPr>
              <a:t> </a:t>
            </a:r>
            <a:r>
              <a:rPr lang="uk-UA" dirty="0" err="1" smtClean="0">
                <a:solidFill>
                  <a:srgbClr val="A20000"/>
                </a:solidFill>
              </a:rPr>
              <a:t>сильного”</a:t>
            </a:r>
            <a:endParaRPr lang="uk-UA" dirty="0" smtClean="0">
              <a:solidFill>
                <a:srgbClr val="A20000"/>
              </a:solidFill>
            </a:endParaRPr>
          </a:p>
          <a:p>
            <a:pPr algn="ctr"/>
            <a:r>
              <a:rPr lang="uk-UA" dirty="0" smtClean="0">
                <a:solidFill>
                  <a:srgbClr val="A20000"/>
                </a:solidFill>
              </a:rPr>
              <a:t> </a:t>
            </a:r>
            <a:endParaRPr lang="ru-RU" dirty="0">
              <a:solidFill>
                <a:srgbClr val="A20000"/>
              </a:solidFill>
            </a:endParaRPr>
          </a:p>
        </p:txBody>
      </p:sp>
      <p:sp>
        <p:nvSpPr>
          <p:cNvPr id="9" name="8-кутна зірка 8"/>
          <p:cNvSpPr/>
          <p:nvPr/>
        </p:nvSpPr>
        <p:spPr>
          <a:xfrm>
            <a:off x="6072198" y="3786190"/>
            <a:ext cx="2428892" cy="1714512"/>
          </a:xfrm>
          <a:prstGeom prst="star8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A20000"/>
                </a:solidFill>
              </a:rPr>
              <a:t>Гра </a:t>
            </a:r>
            <a:r>
              <a:rPr lang="uk-UA" dirty="0" err="1" smtClean="0">
                <a:solidFill>
                  <a:srgbClr val="A20000"/>
                </a:solidFill>
              </a:rPr>
              <a:t>“Ланцюжок”</a:t>
            </a:r>
            <a:endParaRPr lang="uk-UA" dirty="0" smtClean="0">
              <a:solidFill>
                <a:srgbClr val="A20000"/>
              </a:solidFill>
            </a:endParaRPr>
          </a:p>
          <a:p>
            <a:pPr algn="ctr"/>
            <a:r>
              <a:rPr lang="uk-UA" dirty="0" smtClean="0">
                <a:solidFill>
                  <a:srgbClr val="A20000"/>
                </a:solidFill>
              </a:rPr>
              <a:t> </a:t>
            </a:r>
            <a:endParaRPr lang="ru-RU" dirty="0">
              <a:solidFill>
                <a:srgbClr val="A20000"/>
              </a:solidFill>
            </a:endParaRPr>
          </a:p>
        </p:txBody>
      </p:sp>
      <p:pic>
        <p:nvPicPr>
          <p:cNvPr id="4098" name="Picture 2" descr="https://encrypted-tbn0.gstatic.com/images?q=tbn:ANd9GcQ3zOrwXTd715tu4ZNM9hQQgCm1FgaN5rWo8Gh_phi9eTAJ47ImL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71462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A20000"/>
                </a:solidFill>
                <a:latin typeface="+mn-lt"/>
              </a:rPr>
              <a:t>                             Емоційно – вольова сфера</a:t>
            </a:r>
            <a:endParaRPr lang="ru-RU" sz="2400" b="1" dirty="0">
              <a:solidFill>
                <a:srgbClr val="A20000"/>
              </a:solidFill>
              <a:latin typeface="+mn-lt"/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A20000"/>
                </a:solidFill>
              </a:rPr>
              <a:t>Розвиток в процесі навчання передбачає:</a:t>
            </a:r>
          </a:p>
          <a:p>
            <a:r>
              <a:rPr lang="uk-UA" sz="2400" dirty="0" smtClean="0">
                <a:solidFill>
                  <a:srgbClr val="A20000"/>
                </a:solidFill>
              </a:rPr>
              <a:t>забезпечення умов у процесі навчання для гарного настрою учнів;</a:t>
            </a:r>
          </a:p>
          <a:p>
            <a:r>
              <a:rPr lang="uk-UA" sz="2400" dirty="0" smtClean="0">
                <a:solidFill>
                  <a:srgbClr val="A20000"/>
                </a:solidFill>
              </a:rPr>
              <a:t>формування волі й умінь долати перешкоди;</a:t>
            </a:r>
          </a:p>
          <a:p>
            <a:r>
              <a:rPr lang="uk-UA" sz="2400" dirty="0" smtClean="0">
                <a:solidFill>
                  <a:srgbClr val="A20000"/>
                </a:solidFill>
              </a:rPr>
              <a:t>розвиток самостійності, рішучості, наполегливості, витримки, мужності, сміливості;</a:t>
            </a:r>
          </a:p>
          <a:p>
            <a:r>
              <a:rPr lang="uk-UA" sz="2400" dirty="0" smtClean="0">
                <a:solidFill>
                  <a:srgbClr val="A20000"/>
                </a:solidFill>
              </a:rPr>
              <a:t>урахування вчителем у процесі </a:t>
            </a:r>
            <a:endParaRPr lang="en-US" sz="2400" dirty="0" smtClean="0">
              <a:solidFill>
                <a:srgbClr val="A20000"/>
              </a:solidFill>
            </a:endParaRPr>
          </a:p>
          <a:p>
            <a:r>
              <a:rPr lang="uk-UA" sz="2400" dirty="0" smtClean="0">
                <a:solidFill>
                  <a:srgbClr val="A20000"/>
                </a:solidFill>
              </a:rPr>
              <a:t>навчання взаємодії позитивних і</a:t>
            </a:r>
            <a:endParaRPr lang="en-US" sz="2400" dirty="0" smtClean="0">
              <a:solidFill>
                <a:srgbClr val="A20000"/>
              </a:solidFill>
            </a:endParaRPr>
          </a:p>
          <a:p>
            <a:r>
              <a:rPr lang="uk-UA" sz="2400" dirty="0" smtClean="0">
                <a:solidFill>
                  <a:srgbClr val="A20000"/>
                </a:solidFill>
              </a:rPr>
              <a:t> негативних емоцій. </a:t>
            </a:r>
          </a:p>
          <a:p>
            <a:endParaRPr lang="ru-RU" sz="2400" dirty="0">
              <a:solidFill>
                <a:srgbClr val="A20000"/>
              </a:solidFill>
            </a:endParaRPr>
          </a:p>
        </p:txBody>
      </p:sp>
      <p:pic>
        <p:nvPicPr>
          <p:cNvPr id="3074" name="Picture 2" descr="https://encrypted-tbn0.gstatic.com/images?q=tbn:ANd9GcSM6yFYDJzsYxaiYgjT7tDviYNBJo1wbfIGs7YJnL-kYV9q_7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3714752"/>
            <a:ext cx="3143272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571744"/>
            <a:ext cx="8229600" cy="1143000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A20000"/>
                </a:solidFill>
                <a:latin typeface="+mn-lt"/>
              </a:rPr>
              <a:t>Хто намагається розібратися в хорошому й поганому на своїх уроках, у своїх стосунках з вихованцями, той вже досягнув половини успіху. </a:t>
            </a:r>
            <a:br>
              <a:rPr lang="uk-UA" sz="2800" dirty="0" smtClean="0">
                <a:solidFill>
                  <a:srgbClr val="A20000"/>
                </a:solidFill>
                <a:latin typeface="+mn-lt"/>
              </a:rPr>
            </a:br>
            <a:r>
              <a:rPr lang="uk-UA" sz="2800" dirty="0" smtClean="0">
                <a:solidFill>
                  <a:srgbClr val="A20000"/>
                </a:solidFill>
                <a:latin typeface="+mn-lt"/>
              </a:rPr>
              <a:t>В.О. Сухомлинський </a:t>
            </a:r>
            <a:endParaRPr lang="ru-RU" sz="2800" dirty="0">
              <a:solidFill>
                <a:srgbClr val="A20000"/>
              </a:solidFill>
              <a:latin typeface="+mn-lt"/>
            </a:endParaRPr>
          </a:p>
        </p:txBody>
      </p:sp>
      <p:pic>
        <p:nvPicPr>
          <p:cNvPr id="1026" name="Picture 2" descr="E:\Все моє\Презентації\МО\linii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643042" y="4071942"/>
            <a:ext cx="5929354" cy="1785951"/>
          </a:xfrm>
          <a:prstGeom prst="rect">
            <a:avLst/>
          </a:prstGeom>
          <a:noFill/>
        </p:spPr>
      </p:pic>
      <p:pic>
        <p:nvPicPr>
          <p:cNvPr id="2050" name="Picture 2" descr="https://encrypted-tbn2.gstatic.com/images?q=tbn:ANd9GcRY6lHBlrQRR195sbDUbOKJedn-l_y42b4pO7lnaVTldVSCU-oaWg"/>
          <p:cNvPicPr>
            <a:picLocks noChangeAspect="1" noChangeArrowheads="1"/>
          </p:cNvPicPr>
          <p:nvPr/>
        </p:nvPicPr>
        <p:blipFill>
          <a:blip r:embed="rId3"/>
          <a:srcRect b="24580"/>
          <a:stretch>
            <a:fillRect/>
          </a:stretch>
        </p:blipFill>
        <p:spPr bwMode="auto">
          <a:xfrm>
            <a:off x="5000628" y="714356"/>
            <a:ext cx="2686050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7390" y="857232"/>
            <a:ext cx="6786610" cy="1143008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rgbClr val="A20000"/>
                </a:solidFill>
                <a:latin typeface="+mn-lt"/>
              </a:rPr>
              <a:t>Відчуття</a:t>
            </a:r>
            <a:r>
              <a:rPr lang="uk-UA" sz="2000" dirty="0" smtClean="0">
                <a:solidFill>
                  <a:srgbClr val="A20000"/>
                </a:solidFill>
                <a:latin typeface="+mn-lt"/>
              </a:rPr>
              <a:t> – це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пізнавальний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психічний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процес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відображення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в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мозку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людини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окремих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властивостей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предметів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явищ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, 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орієнтування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живого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організму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в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довкіллі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.</a:t>
            </a:r>
            <a:endParaRPr lang="ru-RU" sz="2000" dirty="0">
              <a:solidFill>
                <a:srgbClr val="A20000"/>
              </a:solidFill>
              <a:latin typeface="+mn-lt"/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357158" y="2214554"/>
            <a:ext cx="8229600" cy="3840171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rgbClr val="A20000"/>
                </a:solidFill>
              </a:rPr>
              <a:t>Розвиток в учнів </a:t>
            </a:r>
            <a:r>
              <a:rPr lang="uk-UA" sz="2400" b="1" i="1" dirty="0" smtClean="0">
                <a:solidFill>
                  <a:srgbClr val="A20000"/>
                </a:solidFill>
              </a:rPr>
              <a:t>відчуття </a:t>
            </a:r>
            <a:r>
              <a:rPr lang="uk-UA" sz="2400" dirty="0" smtClean="0">
                <a:solidFill>
                  <a:srgbClr val="A20000"/>
                </a:solidFill>
              </a:rPr>
              <a:t>у процесі навчання передбачає:</a:t>
            </a:r>
          </a:p>
          <a:p>
            <a:endParaRPr lang="uk-UA" sz="2400" dirty="0" smtClean="0">
              <a:solidFill>
                <a:srgbClr val="A20000"/>
              </a:solidFill>
            </a:endParaRPr>
          </a:p>
          <a:p>
            <a:r>
              <a:rPr lang="uk-UA" sz="2400" dirty="0" smtClean="0">
                <a:solidFill>
                  <a:srgbClr val="A20000"/>
                </a:solidFill>
              </a:rPr>
              <a:t>вибір змісту, методів і засобів навчання з урахуванням вікових та індивідуальних особливостей;</a:t>
            </a:r>
          </a:p>
          <a:p>
            <a:endParaRPr lang="uk-UA" sz="2400" dirty="0" smtClean="0">
              <a:solidFill>
                <a:srgbClr val="A20000"/>
              </a:solidFill>
            </a:endParaRPr>
          </a:p>
          <a:p>
            <a:r>
              <a:rPr lang="uk-UA" sz="2400" dirty="0" smtClean="0">
                <a:solidFill>
                  <a:srgbClr val="A20000"/>
                </a:solidFill>
              </a:rPr>
              <a:t>урахування в процесі навчання видів відчуттів (зорових, слухових, нюхових, відчуття рівноваги та руху, дотикові);</a:t>
            </a:r>
          </a:p>
          <a:p>
            <a:endParaRPr lang="uk-UA" sz="2400" dirty="0" smtClean="0">
              <a:solidFill>
                <a:srgbClr val="A20000"/>
              </a:solidFill>
            </a:endParaRPr>
          </a:p>
          <a:p>
            <a:r>
              <a:rPr lang="uk-UA" sz="2400" dirty="0" smtClean="0">
                <a:solidFill>
                  <a:srgbClr val="A20000"/>
                </a:solidFill>
              </a:rPr>
              <a:t>добір дидактичного матеріалу з метою </a:t>
            </a:r>
            <a:r>
              <a:rPr lang="uk-UA" sz="2400" dirty="0" err="1" smtClean="0">
                <a:solidFill>
                  <a:srgbClr val="A20000"/>
                </a:solidFill>
              </a:rPr>
              <a:t>задіяння</a:t>
            </a:r>
            <a:r>
              <a:rPr lang="uk-UA" sz="2400" dirty="0" smtClean="0">
                <a:solidFill>
                  <a:srgbClr val="A20000"/>
                </a:solidFill>
              </a:rPr>
              <a:t>  різних аналізаторів учнів у процесі розвитку відчуттів.</a:t>
            </a:r>
            <a:endParaRPr lang="ru-RU" sz="2400" dirty="0">
              <a:solidFill>
                <a:srgbClr val="A2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615130" cy="1143000"/>
          </a:xfrm>
        </p:spPr>
        <p:txBody>
          <a:bodyPr>
            <a:normAutofit/>
          </a:bodyPr>
          <a:lstStyle/>
          <a:p>
            <a:r>
              <a:rPr lang="uk-UA" sz="3600" dirty="0" smtClean="0">
                <a:latin typeface="+mn-lt"/>
              </a:rPr>
              <a:t> </a:t>
            </a:r>
            <a:r>
              <a:rPr lang="uk-UA" sz="2800" b="1" dirty="0" smtClean="0">
                <a:solidFill>
                  <a:srgbClr val="A20000"/>
                </a:solidFill>
                <a:latin typeface="+mn-lt"/>
              </a:rPr>
              <a:t>Вправи на розвиток відчуття</a:t>
            </a:r>
            <a:endParaRPr lang="ru-RU" sz="2800" b="1" dirty="0">
              <a:solidFill>
                <a:srgbClr val="A20000"/>
              </a:solidFill>
              <a:latin typeface="+mn-lt"/>
            </a:endParaRPr>
          </a:p>
        </p:txBody>
      </p:sp>
      <p:sp>
        <p:nvSpPr>
          <p:cNvPr id="5" name="Блок-схема: альтернативний процес 4"/>
          <p:cNvSpPr/>
          <p:nvPr/>
        </p:nvSpPr>
        <p:spPr>
          <a:xfrm>
            <a:off x="1214414" y="2285992"/>
            <a:ext cx="3714776" cy="571504"/>
          </a:xfrm>
          <a:prstGeom prst="flowChartAlternateProcess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 dirty="0" smtClean="0">
              <a:solidFill>
                <a:srgbClr val="A20000"/>
              </a:solidFill>
            </a:endParaRPr>
          </a:p>
          <a:p>
            <a:pPr algn="ctr"/>
            <a:endParaRPr lang="uk-UA" b="1" dirty="0" smtClean="0">
              <a:solidFill>
                <a:srgbClr val="A20000"/>
              </a:solidFill>
            </a:endParaRPr>
          </a:p>
          <a:p>
            <a:pPr algn="ctr"/>
            <a:r>
              <a:rPr lang="uk-UA" b="1" dirty="0" smtClean="0">
                <a:solidFill>
                  <a:srgbClr val="A20000"/>
                </a:solidFill>
              </a:rPr>
              <a:t>“ Чудовий мішечок ”</a:t>
            </a:r>
            <a:endParaRPr lang="en-US" b="1" dirty="0" smtClean="0">
              <a:solidFill>
                <a:srgbClr val="A20000"/>
              </a:solidFill>
            </a:endParaRPr>
          </a:p>
          <a:p>
            <a:pPr algn="ctr"/>
            <a:r>
              <a:rPr lang="uk-UA" b="1" dirty="0" smtClean="0">
                <a:solidFill>
                  <a:srgbClr val="A20000"/>
                </a:solidFill>
              </a:rPr>
              <a:t> </a:t>
            </a:r>
          </a:p>
          <a:p>
            <a:pPr algn="ctr"/>
            <a:endParaRPr lang="ru-RU" b="1" dirty="0">
              <a:solidFill>
                <a:srgbClr val="A20000"/>
              </a:solidFill>
            </a:endParaRPr>
          </a:p>
        </p:txBody>
      </p:sp>
      <p:sp>
        <p:nvSpPr>
          <p:cNvPr id="6" name="Блок-схема: альтернативний процес 5"/>
          <p:cNvSpPr/>
          <p:nvPr/>
        </p:nvSpPr>
        <p:spPr>
          <a:xfrm>
            <a:off x="1357290" y="3500438"/>
            <a:ext cx="3714776" cy="571504"/>
          </a:xfrm>
          <a:prstGeom prst="flowChartAlternateProcess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 dirty="0" smtClean="0">
              <a:solidFill>
                <a:srgbClr val="A20000"/>
              </a:solidFill>
            </a:endParaRPr>
          </a:p>
          <a:p>
            <a:pPr algn="ctr"/>
            <a:r>
              <a:rPr lang="uk-UA" b="1" dirty="0" smtClean="0">
                <a:solidFill>
                  <a:srgbClr val="A20000"/>
                </a:solidFill>
              </a:rPr>
              <a:t>“ Попелюшка ” </a:t>
            </a:r>
          </a:p>
          <a:p>
            <a:pPr algn="ctr"/>
            <a:endParaRPr lang="ru-RU" dirty="0"/>
          </a:p>
        </p:txBody>
      </p:sp>
      <p:sp>
        <p:nvSpPr>
          <p:cNvPr id="7" name="Блок-схема: альтернативний процес 6"/>
          <p:cNvSpPr/>
          <p:nvPr/>
        </p:nvSpPr>
        <p:spPr>
          <a:xfrm>
            <a:off x="1500166" y="4786322"/>
            <a:ext cx="3714776" cy="500066"/>
          </a:xfrm>
          <a:prstGeom prst="flowChartAlternateProcess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 dirty="0" smtClean="0">
              <a:solidFill>
                <a:srgbClr val="A20000"/>
              </a:solidFill>
            </a:endParaRPr>
          </a:p>
          <a:p>
            <a:pPr algn="ctr"/>
            <a:r>
              <a:rPr lang="uk-UA" b="1" dirty="0" smtClean="0">
                <a:solidFill>
                  <a:srgbClr val="A20000"/>
                </a:solidFill>
              </a:rPr>
              <a:t>“ Передача почуття ”</a:t>
            </a:r>
          </a:p>
          <a:p>
            <a:pPr algn="ctr"/>
            <a:endParaRPr lang="ru-RU" dirty="0"/>
          </a:p>
        </p:txBody>
      </p:sp>
      <p:pic>
        <p:nvPicPr>
          <p:cNvPr id="14338" name="Picture 2" descr="https://encrypted-tbn0.gstatic.com/images?q=tbn:ANd9GcSgheef3C2ZPkPfbGZOn5Dk4UgDaSFqMBYiR8VMVAsljBSV0nV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4714884"/>
            <a:ext cx="1447800" cy="1266826"/>
          </a:xfrm>
          <a:prstGeom prst="rect">
            <a:avLst/>
          </a:prstGeom>
          <a:noFill/>
        </p:spPr>
      </p:pic>
      <p:pic>
        <p:nvPicPr>
          <p:cNvPr id="14340" name="Picture 4" descr="http://animashevki.ucoz.ru/_ph/199/2/54181464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3214686"/>
            <a:ext cx="785818" cy="1277974"/>
          </a:xfrm>
          <a:prstGeom prst="rect">
            <a:avLst/>
          </a:prstGeom>
          <a:noFill/>
        </p:spPr>
      </p:pic>
      <p:pic>
        <p:nvPicPr>
          <p:cNvPr id="14342" name="Picture 6" descr="https://encrypted-tbn2.gstatic.com/images?q=tbn:ANd9GcSesmAJlGZ96zMZjaOsg5ZR68A3185PFV8nitHchmI-92CBQLS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2071678"/>
            <a:ext cx="1285884" cy="9631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64" y="274638"/>
            <a:ext cx="5686436" cy="1143000"/>
          </a:xfrm>
        </p:spPr>
        <p:txBody>
          <a:bodyPr>
            <a:normAutofit/>
          </a:bodyPr>
          <a:lstStyle/>
          <a:p>
            <a:r>
              <a:rPr lang="uk-UA" sz="2000" dirty="0" smtClean="0">
                <a:latin typeface="+mn-lt"/>
              </a:rPr>
              <a:t/>
            </a:r>
            <a:br>
              <a:rPr lang="uk-UA" sz="2000" dirty="0" smtClean="0">
                <a:latin typeface="+mn-lt"/>
              </a:rPr>
            </a:br>
            <a:r>
              <a:rPr lang="uk-UA" sz="2000" b="1" dirty="0" smtClean="0">
                <a:solidFill>
                  <a:srgbClr val="A20000"/>
                </a:solidFill>
                <a:latin typeface="+mn-lt"/>
              </a:rPr>
              <a:t>Сприйняття</a:t>
            </a:r>
            <a:r>
              <a:rPr lang="uk-UA" sz="2000" dirty="0" smtClean="0">
                <a:solidFill>
                  <a:srgbClr val="A20000"/>
                </a:solidFill>
                <a:latin typeface="+mn-lt"/>
              </a:rPr>
              <a:t> -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це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сприймання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предметів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явищ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у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просторі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,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русі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,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часі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.</a:t>
            </a:r>
            <a:endParaRPr lang="ru-RU" sz="2000" dirty="0">
              <a:solidFill>
                <a:srgbClr val="A20000"/>
              </a:solidFill>
              <a:latin typeface="+mn-lt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>
                <a:solidFill>
                  <a:srgbClr val="A20000"/>
                </a:solidFill>
              </a:rPr>
              <a:t>Розвиток </a:t>
            </a:r>
            <a:r>
              <a:rPr lang="uk-UA" sz="2400" b="1" i="1" dirty="0" smtClean="0">
                <a:solidFill>
                  <a:srgbClr val="A20000"/>
                </a:solidFill>
              </a:rPr>
              <a:t>сприйняття</a:t>
            </a:r>
            <a:r>
              <a:rPr lang="uk-UA" sz="2400" dirty="0" smtClean="0">
                <a:solidFill>
                  <a:srgbClr val="A20000"/>
                </a:solidFill>
              </a:rPr>
              <a:t> у процесі навчання передбачає:</a:t>
            </a:r>
          </a:p>
          <a:p>
            <a:r>
              <a:rPr lang="uk-UA" sz="2400" dirty="0" smtClean="0">
                <a:solidFill>
                  <a:srgbClr val="A20000"/>
                </a:solidFill>
              </a:rPr>
              <a:t>раціональний вибір змісту, форм, методів і засобів розвитку у учнів сприйняття з урахуванням вікових та індивідуальних особливостей;</a:t>
            </a:r>
          </a:p>
          <a:p>
            <a:endParaRPr lang="uk-UA" sz="2400" dirty="0" smtClean="0">
              <a:solidFill>
                <a:srgbClr val="A20000"/>
              </a:solidFill>
            </a:endParaRPr>
          </a:p>
          <a:p>
            <a:r>
              <a:rPr lang="uk-UA" sz="2400" dirty="0" smtClean="0">
                <a:solidFill>
                  <a:srgbClr val="A20000"/>
                </a:solidFill>
              </a:rPr>
              <a:t>формування в учнів цілеспрямованого сприйняття предметів і явищ їх порівняння;</a:t>
            </a:r>
          </a:p>
          <a:p>
            <a:endParaRPr lang="uk-UA" sz="2400" dirty="0" smtClean="0">
              <a:solidFill>
                <a:srgbClr val="A20000"/>
              </a:solidFill>
            </a:endParaRPr>
          </a:p>
          <a:p>
            <a:r>
              <a:rPr lang="uk-UA" sz="2400" dirty="0" smtClean="0">
                <a:solidFill>
                  <a:srgbClr val="A20000"/>
                </a:solidFill>
              </a:rPr>
              <a:t>визначення змісту навчального матеріалу, формування в учнів інтересу  до навколишнього світу, навчального предмета, теми, що вивчається;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A20000"/>
                </a:solidFill>
                <a:latin typeface="+mn-lt"/>
              </a:rPr>
              <a:t>                          Вправи на розвиток сприйняття</a:t>
            </a:r>
            <a:endParaRPr lang="ru-RU" sz="2800" b="1" dirty="0">
              <a:solidFill>
                <a:srgbClr val="A20000"/>
              </a:solidFill>
              <a:latin typeface="+mn-lt"/>
            </a:endParaRPr>
          </a:p>
        </p:txBody>
      </p:sp>
      <p:sp>
        <p:nvSpPr>
          <p:cNvPr id="4" name="Блок-схема: альтернативний процес 3"/>
          <p:cNvSpPr/>
          <p:nvPr/>
        </p:nvSpPr>
        <p:spPr>
          <a:xfrm>
            <a:off x="857224" y="1857364"/>
            <a:ext cx="3714776" cy="642942"/>
          </a:xfrm>
          <a:prstGeom prst="flowChartAlternateProcess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 dirty="0" smtClean="0">
              <a:solidFill>
                <a:srgbClr val="A20000"/>
              </a:solidFill>
            </a:endParaRPr>
          </a:p>
          <a:p>
            <a:pPr algn="ctr"/>
            <a:r>
              <a:rPr lang="uk-UA" b="1" dirty="0" smtClean="0">
                <a:solidFill>
                  <a:srgbClr val="A20000"/>
                </a:solidFill>
              </a:rPr>
              <a:t>“ Слухання звуків ”</a:t>
            </a:r>
          </a:p>
          <a:p>
            <a:pPr algn="ctr"/>
            <a:endParaRPr lang="ru-RU" dirty="0"/>
          </a:p>
        </p:txBody>
      </p:sp>
      <p:sp>
        <p:nvSpPr>
          <p:cNvPr id="5" name="Блок-схема: альтернативний процес 4"/>
          <p:cNvSpPr/>
          <p:nvPr/>
        </p:nvSpPr>
        <p:spPr>
          <a:xfrm>
            <a:off x="857224" y="2857496"/>
            <a:ext cx="3714776" cy="571504"/>
          </a:xfrm>
          <a:prstGeom prst="flowChartAlternateProcess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 dirty="0" smtClean="0">
              <a:solidFill>
                <a:srgbClr val="A20000"/>
              </a:solidFill>
            </a:endParaRPr>
          </a:p>
          <a:p>
            <a:pPr algn="ctr"/>
            <a:r>
              <a:rPr lang="uk-UA" b="1" dirty="0" smtClean="0">
                <a:solidFill>
                  <a:srgbClr val="A20000"/>
                </a:solidFill>
              </a:rPr>
              <a:t>“ Що ти почув ”</a:t>
            </a:r>
          </a:p>
          <a:p>
            <a:pPr algn="ctr"/>
            <a:endParaRPr lang="ru-RU" b="1" dirty="0">
              <a:solidFill>
                <a:srgbClr val="A20000"/>
              </a:solidFill>
            </a:endParaRPr>
          </a:p>
        </p:txBody>
      </p:sp>
      <p:sp>
        <p:nvSpPr>
          <p:cNvPr id="6" name="Блок-схема: альтернативний процес 5"/>
          <p:cNvSpPr/>
          <p:nvPr/>
        </p:nvSpPr>
        <p:spPr>
          <a:xfrm>
            <a:off x="857224" y="3929066"/>
            <a:ext cx="3714776" cy="571504"/>
          </a:xfrm>
          <a:prstGeom prst="flowChartAlternateProcess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 dirty="0" smtClean="0">
              <a:solidFill>
                <a:srgbClr val="A20000"/>
              </a:solidFill>
            </a:endParaRPr>
          </a:p>
          <a:p>
            <a:pPr algn="ctr"/>
            <a:r>
              <a:rPr lang="uk-UA" b="1" dirty="0" smtClean="0">
                <a:solidFill>
                  <a:srgbClr val="A20000"/>
                </a:solidFill>
              </a:rPr>
              <a:t>“ </a:t>
            </a:r>
            <a:r>
              <a:rPr lang="uk-UA" b="1" dirty="0" err="1" smtClean="0">
                <a:solidFill>
                  <a:srgbClr val="A20000"/>
                </a:solidFill>
              </a:rPr>
              <a:t>Запам</a:t>
            </a:r>
            <a:r>
              <a:rPr lang="en-US" b="1" dirty="0" smtClean="0">
                <a:solidFill>
                  <a:srgbClr val="A20000"/>
                </a:solidFill>
              </a:rPr>
              <a:t>’</a:t>
            </a:r>
            <a:r>
              <a:rPr lang="uk-UA" b="1" dirty="0" err="1" smtClean="0">
                <a:solidFill>
                  <a:srgbClr val="A20000"/>
                </a:solidFill>
              </a:rPr>
              <a:t>ятай</a:t>
            </a:r>
            <a:r>
              <a:rPr lang="uk-UA" b="1" dirty="0" smtClean="0">
                <a:solidFill>
                  <a:srgbClr val="A20000"/>
                </a:solidFill>
              </a:rPr>
              <a:t>  </a:t>
            </a:r>
            <a:r>
              <a:rPr lang="uk-UA" b="1" dirty="0" err="1" smtClean="0">
                <a:solidFill>
                  <a:srgbClr val="A20000"/>
                </a:solidFill>
              </a:rPr>
              <a:t>слова”</a:t>
            </a:r>
            <a:endParaRPr lang="uk-UA" b="1" dirty="0" smtClean="0">
              <a:solidFill>
                <a:srgbClr val="A20000"/>
              </a:solidFill>
            </a:endParaRPr>
          </a:p>
          <a:p>
            <a:pPr algn="ctr"/>
            <a:endParaRPr lang="ru-RU" b="1" dirty="0">
              <a:solidFill>
                <a:srgbClr val="A20000"/>
              </a:solidFill>
            </a:endParaRPr>
          </a:p>
        </p:txBody>
      </p:sp>
      <p:pic>
        <p:nvPicPr>
          <p:cNvPr id="12290" name="Picture 2" descr="https://encrypted-tbn0.gstatic.com/images?q=tbn:ANd9GcToDjGXlHfXiv12_gRIkO2FcCjL35K7SOcopmaqKxpZK6dJzL3B2w"/>
          <p:cNvPicPr>
            <a:picLocks noChangeAspect="1" noChangeArrowheads="1"/>
          </p:cNvPicPr>
          <p:nvPr/>
        </p:nvPicPr>
        <p:blipFill>
          <a:blip r:embed="rId2"/>
          <a:srcRect t="26023" r="8333" b="8920"/>
          <a:stretch>
            <a:fillRect/>
          </a:stretch>
        </p:blipFill>
        <p:spPr bwMode="auto">
          <a:xfrm>
            <a:off x="5572132" y="2143116"/>
            <a:ext cx="1571636" cy="1071570"/>
          </a:xfrm>
          <a:prstGeom prst="rect">
            <a:avLst/>
          </a:prstGeom>
          <a:noFill/>
        </p:spPr>
      </p:pic>
      <p:sp>
        <p:nvSpPr>
          <p:cNvPr id="12292" name="AutoShape 4" descr="data:image/jpeg;base64,/9j/4AAQSkZJRgABAQAAAQABAAD/2wCEAAkGBxMTEhUTExMVFRUVFh4XGBUWGCEeHRgfICEdGh4iFx4bICgiJBwlIiAdIzkhJSk3MS4wGx80ODcsQygtOisBCgoKDg0OGxAQGzQkICQ0NDc3NS0sLzc0LDc0LCwsNDY3LiwsLS8sLywvLiwsNC80NCw0NDQsLCwsLzQvNCwsLP/AABEIAF4AhAMBEQACEQEDEQH/xAAcAAACAgMBAQAAAAAAAAAAAAAABgQFAgMHAQj/xAA8EAACAgAFAgUCAwYDCAMAAAABAgMRAAQSITEFQQYTIlFhcYEyQpEUI1JyobEHYvCCg5KissHR4RUzc//EABsBAAIDAQEBAAAAAAAAAAAAAAAEAgMFAQYH/8QAMhEAAQMCAwYFAwQDAQAAAAAAAQACAxEhBBIxBRNBUWFxIpGhsfAygdEGFMHhI1LxM//aAAwDAQACEQMRAD8A7jgQjAhGBCMCEYEIwIRgQomd6jHFQdqZvwqAWZq50qoJNe9bYk1hdouVWeSzqSglDdHSQQQVPswIBB+uOOaRquqRjiEYEIwIWmfNIla3VdRpdTAWfYXycdAJ0Qt2OIVF1HrUoMnkRJIsIOtncqCwF6EIU71yx2HG+9XsiBpmOqg59Fc5aYOiuLplDC+aIvf5xSRQ0U1sxxCMCEYEIwIRgQjAhGBCh9R6pDAAZZAt/hH5m/lUbn7Y6Gk6LhcBqqCXxNCjGRYdLSV65WWItXA9RL0N/wAtc4tET3WUN4FMyviFnTWI42WtvKmDX8C1C/1wbhwUd8Ah+uZeRNOYVolbtNQW+1spK/qcRyPZdSEjXKZkso8MmlLaBlsAtZiYdlvcow7flK+zbBcHCp191NWeK11L/VoEObj81Q6SQOlMLApkJG/8QP8AyYvjJyGnNVv1FVFTqjQo+VVg06uUiDGzoIDK7DkqgNWeStd8S3eY5uCM1AtHUp4VhTKI+pCLmZTqZgSbG3MkjWP+M9sSaHZi8/b50XFIz7y+UZpneIcRwQtvZ2UXXqcmtuBdb8mLQ2uUX6lBJTFkQ/lp5tGTQuuuNVDVXxd4XdSporVvxxCMCEYEIwIRgQkrx348jyREKW0zbmhflr7kEgFj2H6/IC0HxKiacRjqkoddaQqqIwnnKgFzqYg3Rdh2A30iqHbGjG+MANpreiQzl8gFfyup9D6DFl0oWzkeuRt2c/5jz9uBhSSVzitJsYAVP406DSHM5cMs0ZDsI7uUDkMo/Eaur7/obYJb5XaeyjJHayh5HwpPmED5qZ11AVEgC0OQX2Pq/lqt+cTfiGtNGiqrbBUXWMqZjpOllZp8pYDI34ou1oRQr4of9xCjZtBR3upisfZO2SzaSxrJGwZGFgj/AFz8YVIpYq8GqrPEQGvLdv3x3/3b7ffFsPHt/KhJopcWRU+v8zAAkdwLq/pZ/XHC8iyiGVFVU9W6UqSDMhAZY1Olq3ZeSp+v9NsWsfUZeCiRQqF03NyTOs4iMz1aBiUiiBHYlSzOQfxBa7Ct769oAy1oPUqQNOpVifFCxlknjKOpqkbWCKBBBpT34IxXuCbtUg8JhxQprF3AFkgAdzgQvQw98CF7gQqnxT1gZXLSTcsBSD+Jjso/X+2BQkeGNLiuCNA80mthrkYgmxvIeSW45+vwMQzZ3tygdl512IdJI0i6YvDCwrPlJQpQPKUILahemlone/8AzhxojcBI0XKdgDS8Sc1D6p44hOa6p+2GUyITFkghaoyhdCVII0sSFYt34w02E5WZPutWq694N6s0+Qys8xAeWJSx4tvj684RlZleQOCkDZV/VPFEjZ8dPyoi80RmWSSWyqjalCqQSx5u9vnEmxDJndoit6LX/wDNpnulTysFFJLHIobUoZNQOk91JFg1wRiTY8koCi41CVv8L+vCLMnJ6tUUg1Ib4f2AO4sbV7qDtZxRnzjslcLKK5KrqHUsisyFGJG4IZdmUjgr8j5wNcWmoThFVT5fOSQS+VmGXejG4BUSfxCixAce17jcfF5Ae2rVVdpW3qnVoz+6W3kINRpRf2uuw/zNQxxkZFyhxzaLzLdOzDgB5PIQCtEZ1Of5nIofRR98cdI0aCqkGc1Z5Hp0US6UUAE2Sdyx92J3J2G59sVOcXGpUwKLZns4kUbSSMFRRZJNf3xAkC5UgCTQJG6tnHzTaJtEStHcS3tqNi2PBZaXjjX3sY8pjdpOxI/xjwg36i392WpFCIr6lU/Tcuvm3JGkHlpp9DVQo7qwo8j76h7YrnD4GjdvJc6hHO/bn/BVtQ4Ggr3XTekF/Jj8y9ekXq5/2vn3+cetjzZRm14rHfTMaaJQ/wARpreFPyxpJM3w1aIzf3fHXsqwu5f2s/Hn/H6/PNc9imUKPcfavkfOFYnFjy6nboV5+GVjBU6qZ4ZzUUmrKyKNIqTWT3Ao2SdmB07j5xrYTMWEkfCtXBlxZmIp/ahdf8DJNNJmGd5ABqkERUNIQN+RQYjki7Nmhh3e5W2T+8tdTpPEc07xNGoiiyqhooksKpGwEjHmwCL+dt8Zv7hg0468/wAJR2OabjQJc8f5WTNZ39ryjX5yAMvmBHjYDSwa2HpI/MNucaGHe3d01Hz1TrJWyDM01CcOgZXyunR5FCGDEvmJV/CxJvREfzexYbUD9sfae0WQk5T4zYDl1P4XXDMKJNbO+XmFmjXy9LWFuwCKIvjawP64rwgLCGvdXqsaKcbzM0UC+kYJQ6qy8MAw+h3GL16BeTwK40uqsp7MAR+hx0EjRCxy2VjjFRoqA9lUD+2AknVC3Y4hGBCRvG2eT9qiikZfL0WQTsGNg6vtXPAJ98Ym2M7mhjDcXoPnktHAtsXcVEn6Oz5Yp50cij8DsfUF77jb2522+2Mhh3bDPlId0V+fx0omXwxLBJCg0r5kICtdEg82D/CTZB+vtj1OEmjliBj0Fuyzp2Pa85uKseo9XggFySKt8LY1N2pRydyMWySsjFXGirYxzjQBJnXMu2cllDFsvcWmMMoOtQbLE37tVWKH9MbEbYcDljpkPE1v+PVWvwEcjfHWuljp6JVi8J6ooCk51TVYIBHGq0qjX1OFBtd4e4Fmn248dUq/9P4U6Fw8vwrWbICAFPTHLCilJgPTZ1bymtlaqOo1849HgNrYd7cklGGtKE69iuPwDowMl2/OCsc1lZ5cuzxxCTzB6WjYengHUDTCu4G/tjSe8Co4pfdHglXMeGhEmm1UqKUyJJE7fzaxpb22A+uMgPlbQOiPdt/aqWlwdqt1+dwo+RzPlPqIuhZFA1ZJNV3Px7DisQlw82IjLRX1BS2GOJbct0NwvM51WZn/AGhCyxbxqWGz/m2B9t9/riLdnMhw2SRoJJ8jfzqpYnEysq4cdOlPyo2V6YsitLI24IYgjtdnUPkD9DjYweDblBPkqWMNKu1K7p0MVloP/wAk/wCkYWXoBopuBdRgQjAhGBC5x4pkVc66zJatpdSaphWnuRuCKx5za0Em9EjTSy1sI4GGiuum6GiAWIKg2PmAjb6H++K8O4SRZHOqeiqkqHVS71voAB1BhZoKoUA+rb/ZB9udiSTVYoe0QD6vz/dOPoFfFLmtRQOpZ5Oj5ZvOhRxKSoCV6mINBrA2A7j9MRhikxM5aLEC9eA5inFckkaG5q2XP/GPifMyZbKEzm3iI0xAgDfSdTWSWZQNr7njGvgsHGJHty2BtXzt90tNM0Wabnkfn2S/0ePPqVkheRCg9Gt9IonSQgc1Vjf2rGs7AsmaQ5oofVUs3ouF0TwN4zll1ZTNKEdtQfNN+atqH5dVWAbr4OPN7R2e2Gr47j/Xkm4nud9QoQmSLrKZeRlhaQqw1ISjMjgAA2W02B2dWHIFnvrbN2pWA/u3eJvava3HoUpiMG/MDGLHgrTpv+IAkD3FpdBbATWO/FryaJr4+MNvx0DWh17nldKyMLHFp5c1rynib9tQsXCr3hjBJIN15hq2BrgAD3vbGlCGkVGvslDOXCyq+oZUNl/KRQig0Cw2rV7Xe422o4vMILMg0Sj6UoqmLpRMywh/MfMkREsDenh29NCwvB42I2xQ5wikJzVNPmgXI2Z305+y7eBhNbK9wIRgQjAhGBCTOq9MMufk1yOqCFGUK1FiSy7H2Wia93F/MDgoZTvJWh3AV4c/OvopnEvYzKyyVT12ZtIlTSUIVkOxZ1GpiRzp77bb7X281iNmNwsjg0kamvStgDz/AAtWFzZGVBrzVr50ZmKTh3KoJHCK5Gtr50A/hAAF+5xmNs3Obg1AqaWHf1XaGllznqWYPUczm8srCWONQsEjn/66u6JqySdNk8Ae2NyFgw0TJ31BOvXl5apKaUl5ibQk6fbVXHh3pMYgXLSqAygGyKtu9WN+Aa2bfjiqcViJGSb+I2+fKpXCNEuaOYUcDUcwOn37hSMn04GSQyElUZieNySCd+9ni7ofe7MTtOadmUmgpU0sT0W/gYCxmZ5DnE0FuHUc1dZaZQLGlEG29nV9BePNyhzjQ3PTgn3MOhufZVcfSJ/2hppZlliOqoSoBA/KD2OkXt7k++Gji4twIo25XWvXXn5pJsLt5Umyxznh+JZIm2WJr3RfxAgHQ3fT6TVcWRj0Ox8aMWWwT/UNDz/sLE2pgmtrMwUpqFeQ5pET0LQF8ADYXXzQGPYBgCwXOWghiqhiI1UDW3OkDn4vE9FWPESmDwN0U+Y+cfZW9OXQitKHlj8se/yfcVlShmclq0MPDl8ZFz6BOuK00jAhGBCMCEYEJMyU0uZzcUhYaPJeQJprQjlRHZ5JYKzHt6RXy4QI2EKknMaKz8R9HhZA7QLK6KdIoBm70G+frilhzWOikSWCxolnp+d6bIhkVW3/AB3HKSu356Bogd8VyftonZHlgPUtUqT0rf1S1n36fHmUbJaQ0oPmlSdJYEFLJ4YnUNvffCm02xvgDaivClNKdOGlPTipyYTGRN/dOjdlYb1FNbHXVWebyySrfF997FfTex8fhPt38lHI+F1D5fPhWk+KOdocD1BHD5y4pezGckjYpI66pDZYfmAK2QBzXcD+IHGgyOMtOX6SKdj1TeBxJf8A4nWew3HMHiPwvMt1X1sG2aIaiNjxvtR4/wBd8KSYWjQRo5bAcDUFWOX64lhad2JFBNyaO3udzd/TFbcELl1fg/4qZCK2ICsMzBmZFjU5SQRob0+ljtuPzb7/AN8WwtayTPpa1ncfssXarDPh3RwmrnEVqQPnAJY61n0Emj1RKoB9KVIW5reiAPYc41oZ3to5rr9/gVX6e/T8cjDLi7uBoGkkW5+G5rwpZWfhfreWecRZ2UvECDGzClJ3P7/2A/r3O2+tFtBzm5Hm/PmmNofp4RO3uHFW/wCoNS0+5He44rtEM6NWllPtpIP6VixYy24EIwIRgQjAhGBCRco7ZOdUkVwhRYRLpJSoy3ltqGwBVipDUQQOxvDppI2ypIIKvOu+IY8uR5yP5RA/fKNSqf8ANpsr9SKxVHEXaG6651Uunw1DJrly8gKTWzKSXjYtyRpYEE/Br4wpi9nxYh2Z4IcOI1t3qFbHipGDLqOq5T1TpEmXkKS0dyFZTasFNbHb1Cxe3cfGEMZhHQULdD7/ADRfQtkbTix8Z3v1AXB0pz5X4/iit+jZnOF1iCs2qj6rFCwCSaNgV3F+xGEXQNk+tv3WHtHZeDw7DLgZcpr9Fczetq1b5pqfL6GWaVElI1oItO54oodwthOW5uiQcWQxNjaWtNliMjfvDI43NBYUpSvU81T+IPC7gNmIwvlsNIVX3CtQFk8gHfbgbb4i5mXTTXy5d1rQ4w0yv10r+VK8M9ehy4/ZtAiftIQPWPcH3POMucTZDLHcnXp0pwTMuGzO/jmrjM5plJbUdx7mj9vf5GMwSSSakqTImkUoqfMyJmCVmpgdt/xAEHe+bBAo/OGs8rPE3X57q/d5BRliL24FI7IscgSQllJdf3W7ekleK2J5rfHocKYnOD3g5bHhxFfunHbYkfEWWa7Sp066adNaJs6JJao0cgTjU0dKqXuqpqKstAuKB5AvHqWEOjGh7aLycuUk0066pyyPjuQG540o6vw+miCKHqYk2D+YLx+lbsOKeEpYwClin3CiVRgQjAhGBCxkQMCCAQRRB4I+cCEs9V8PkROisHgKm4ZQTpFHaNx6h8arr3GLxOB4jw5fhVuaBdKmcyRkVI4sr5AB38pjbAXSjRR397NffCz9oktrGCSdKiyUMriPCDXssIsgkDAzyEtGdMSOB6b3JAq7O3PthLETzy+F/e3byWrgmuDC52p9rK4yOYUu7O7a+Nj2o6du43J+p+MLg5dU0RXRVeayTOoAMhhL/jYinsnZrJbRZFEC9hR74ABWq6o8eeZmAFaQAF2tr0kjjk9yKrf4NrPdmWDjJN7etlEzmQjda8svQNVW5AUgmwN/lTueBioxmtRY9Pl0zgdq4iJwYXAtJH1VNOFjqLd1CKTQoBLDMi8qrg2ffTsL/wDeKJsFK1wJGvRe0ixULycrq0UNfDeaaT9py+UlLsttq1VQ5rcKx+LPGww9FhZnx7p48I00Hvf0ScmKw0bzI13iPUn2UDrfTJg6DK5bMeYp1eYIWV2Y2TfpB3Pbj4xPDYaYgicWNqagfPNVieHKXZhX57ppy3+HmfRNThHkLFv3cm9k/wCbQO53BBF1h4QSx/8AmafdL/vcO6zgVY9N8F5568wRwgroPrtgADWkLqUAk3SsKqhQJGNSPFPp4x6pR88Y+mpXROjZJ4kKvIXN2OdhsKFkn5++K3uBNQKJR5BNhRT8QUUYEIwIRgQjAheAYELU2VQtrKKWH5qF/rjlOK7UofKRkUUUj2KjHaIqVFh6LApBEfHCkkqv8qk6R9htiAjYDUBSMjiKVSzN4GJZ9EoVTWkaTsN6ujyOLH3wmcCCSQUqYAVL6X0wZfNhKRtSllOmtNE8f0/r9+ww7qSmtfT/ALxVUUW7kpqml0B5AP1w8nFlgQjAhGBCMCEYEIwIRgQjAh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4" name="AutoShape 6" descr="data:image/jpeg;base64,/9j/4AAQSkZJRgABAQAAAQABAAD/2wCEAAkGBxMTEhUTExMVFRUVFh4XGBUWGCEeHRgfICEdGh4iFx4bICgiJBwlIiAdIzkhJSk3MS4wGx80ODcsQygtOisBCgoKDg0OGxAQGzQkICQ0NDc3NS0sLzc0LDc0LCwsNDY3LiwsLS8sLywvLiwsNC80NCw0NDQsLCwsLzQvNCwsLP/AABEIAF4AhAMBEQACEQEDEQH/xAAcAAACAgMBAQAAAAAAAAAAAAAABgQFAgMHAQj/xAA8EAACAgAFAgUCAwYDCAMAAAABAgMRAAQSITEFQQYTIlFhcYEyQpEUI1JyobEHYvCCg5KissHR4RUzc//EABsBAAIDAQEBAAAAAAAAAAAAAAAEAgMFAQYH/8QAMhEAAQMCAwYFAwQDAQAAAAAAAQACAxEhBBIxBRNBUWFxIpGhsfAygdEGFMHhI1LxM//aAAwDAQACEQMRAD8A7jgQjAhGBCMCEYEIwIRgQomd6jHFQdqZvwqAWZq50qoJNe9bYk1hdouVWeSzqSglDdHSQQQVPswIBB+uOOaRquqRjiEYEIwIWmfNIla3VdRpdTAWfYXycdAJ0Qt2OIVF1HrUoMnkRJIsIOtncqCwF6EIU71yx2HG+9XsiBpmOqg59Fc5aYOiuLplDC+aIvf5xSRQ0U1sxxCMCEYEIwIRgQjAhGBCh9R6pDAAZZAt/hH5m/lUbn7Y6Gk6LhcBqqCXxNCjGRYdLSV65WWItXA9RL0N/wAtc4tET3WUN4FMyviFnTWI42WtvKmDX8C1C/1wbhwUd8Ah+uZeRNOYVolbtNQW+1spK/qcRyPZdSEjXKZkso8MmlLaBlsAtZiYdlvcow7flK+zbBcHCp191NWeK11L/VoEObj81Q6SQOlMLApkJG/8QP8AyYvjJyGnNVv1FVFTqjQo+VVg06uUiDGzoIDK7DkqgNWeStd8S3eY5uCM1AtHUp4VhTKI+pCLmZTqZgSbG3MkjWP+M9sSaHZi8/b50XFIz7y+UZpneIcRwQtvZ2UXXqcmtuBdb8mLQ2uUX6lBJTFkQ/lp5tGTQuuuNVDVXxd4XdSporVvxxCMCEYEIwIRgQkrx348jyREKW0zbmhflr7kEgFj2H6/IC0HxKiacRjqkoddaQqqIwnnKgFzqYg3Rdh2A30iqHbGjG+MANpreiQzl8gFfyup9D6DFl0oWzkeuRt2c/5jz9uBhSSVzitJsYAVP406DSHM5cMs0ZDsI7uUDkMo/Eaur7/obYJb5XaeyjJHayh5HwpPmED5qZ11AVEgC0OQX2Pq/lqt+cTfiGtNGiqrbBUXWMqZjpOllZp8pYDI34ou1oRQr4of9xCjZtBR3upisfZO2SzaSxrJGwZGFgj/AFz8YVIpYq8GqrPEQGvLdv3x3/3b7ffFsPHt/KhJopcWRU+v8zAAkdwLq/pZ/XHC8iyiGVFVU9W6UqSDMhAZY1Olq3ZeSp+v9NsWsfUZeCiRQqF03NyTOs4iMz1aBiUiiBHYlSzOQfxBa7Ct769oAy1oPUqQNOpVifFCxlknjKOpqkbWCKBBBpT34IxXuCbtUg8JhxQprF3AFkgAdzgQvQw98CF7gQqnxT1gZXLSTcsBSD+Jjso/X+2BQkeGNLiuCNA80mthrkYgmxvIeSW45+vwMQzZ3tygdl512IdJI0i6YvDCwrPlJQpQPKUILahemlone/8AzhxojcBI0XKdgDS8Sc1D6p44hOa6p+2GUyITFkghaoyhdCVII0sSFYt34w02E5WZPutWq694N6s0+Qys8xAeWJSx4tvj684RlZleQOCkDZV/VPFEjZ8dPyoi80RmWSSWyqjalCqQSx5u9vnEmxDJndoit6LX/wDNpnulTysFFJLHIobUoZNQOk91JFg1wRiTY8koCi41CVv8L+vCLMnJ6tUUg1Ib4f2AO4sbV7qDtZxRnzjslcLKK5KrqHUsisyFGJG4IZdmUjgr8j5wNcWmoThFVT5fOSQS+VmGXejG4BUSfxCixAce17jcfF5Ae2rVVdpW3qnVoz+6W3kINRpRf2uuw/zNQxxkZFyhxzaLzLdOzDgB5PIQCtEZ1Of5nIofRR98cdI0aCqkGc1Z5Hp0US6UUAE2Sdyx92J3J2G59sVOcXGpUwKLZns4kUbSSMFRRZJNf3xAkC5UgCTQJG6tnHzTaJtEStHcS3tqNi2PBZaXjjX3sY8pjdpOxI/xjwg36i392WpFCIr6lU/Tcuvm3JGkHlpp9DVQo7qwo8j76h7YrnD4GjdvJc6hHO/bn/BVtQ4Ggr3XTekF/Jj8y9ekXq5/2vn3+cetjzZRm14rHfTMaaJQ/wARpreFPyxpJM3w1aIzf3fHXsqwu5f2s/Hn/H6/PNc9imUKPcfavkfOFYnFjy6nboV5+GVjBU6qZ4ZzUUmrKyKNIqTWT3Ao2SdmB07j5xrYTMWEkfCtXBlxZmIp/ahdf8DJNNJmGd5ABqkERUNIQN+RQYjki7Nmhh3e5W2T+8tdTpPEc07xNGoiiyqhooksKpGwEjHmwCL+dt8Zv7hg0468/wAJR2OabjQJc8f5WTNZ39ryjX5yAMvmBHjYDSwa2HpI/MNucaGHe3d01Hz1TrJWyDM01CcOgZXyunR5FCGDEvmJV/CxJvREfzexYbUD9sfae0WQk5T4zYDl1P4XXDMKJNbO+XmFmjXy9LWFuwCKIvjawP64rwgLCGvdXqsaKcbzM0UC+kYJQ6qy8MAw+h3GL16BeTwK40uqsp7MAR+hx0EjRCxy2VjjFRoqA9lUD+2AknVC3Y4hGBCRvG2eT9qiikZfL0WQTsGNg6vtXPAJ98Ym2M7mhjDcXoPnktHAtsXcVEn6Oz5Yp50cij8DsfUF77jb2522+2Mhh3bDPlId0V+fx0omXwxLBJCg0r5kICtdEg82D/CTZB+vtj1OEmjliBj0Fuyzp2Pa85uKseo9XggFySKt8LY1N2pRydyMWySsjFXGirYxzjQBJnXMu2cllDFsvcWmMMoOtQbLE37tVWKH9MbEbYcDljpkPE1v+PVWvwEcjfHWuljp6JVi8J6ooCk51TVYIBHGq0qjX1OFBtd4e4Fmn248dUq/9P4U6Fw8vwrWbICAFPTHLCilJgPTZ1bymtlaqOo1849HgNrYd7cklGGtKE69iuPwDowMl2/OCsc1lZ5cuzxxCTzB6WjYengHUDTCu4G/tjSe8Co4pfdHglXMeGhEmm1UqKUyJJE7fzaxpb22A+uMgPlbQOiPdt/aqWlwdqt1+dwo+RzPlPqIuhZFA1ZJNV3Px7DisQlw82IjLRX1BS2GOJbct0NwvM51WZn/AGhCyxbxqWGz/m2B9t9/riLdnMhw2SRoJJ8jfzqpYnEysq4cdOlPyo2V6YsitLI24IYgjtdnUPkD9DjYweDblBPkqWMNKu1K7p0MVloP/wAk/wCkYWXoBopuBdRgQjAhGBC5x4pkVc66zJatpdSaphWnuRuCKx5za0Em9EjTSy1sI4GGiuum6GiAWIKg2PmAjb6H++K8O4SRZHOqeiqkqHVS71voAB1BhZoKoUA+rb/ZB9udiSTVYoe0QD6vz/dOPoFfFLmtRQOpZ5Oj5ZvOhRxKSoCV6mINBrA2A7j9MRhikxM5aLEC9eA5inFckkaG5q2XP/GPifMyZbKEzm3iI0xAgDfSdTWSWZQNr7njGvgsHGJHty2BtXzt90tNM0Wabnkfn2S/0ePPqVkheRCg9Gt9IonSQgc1Vjf2rGs7AsmaQ5oofVUs3ouF0TwN4zll1ZTNKEdtQfNN+atqH5dVWAbr4OPN7R2e2Gr47j/Xkm4nud9QoQmSLrKZeRlhaQqw1ISjMjgAA2W02B2dWHIFnvrbN2pWA/u3eJvava3HoUpiMG/MDGLHgrTpv+IAkD3FpdBbATWO/FryaJr4+MNvx0DWh17nldKyMLHFp5c1rynib9tQsXCr3hjBJIN15hq2BrgAD3vbGlCGkVGvslDOXCyq+oZUNl/KRQig0Cw2rV7Xe422o4vMILMg0Sj6UoqmLpRMywh/MfMkREsDenh29NCwvB42I2xQ5wikJzVNPmgXI2Z305+y7eBhNbK9wIRgQjAhGBCTOq9MMufk1yOqCFGUK1FiSy7H2Wia93F/MDgoZTvJWh3AV4c/OvopnEvYzKyyVT12ZtIlTSUIVkOxZ1GpiRzp77bb7X281iNmNwsjg0kamvStgDz/AAtWFzZGVBrzVr50ZmKTh3KoJHCK5Gtr50A/hAAF+5xmNs3Obg1AqaWHf1XaGllznqWYPUczm8srCWONQsEjn/66u6JqySdNk8Ae2NyFgw0TJ31BOvXl5apKaUl5ibQk6fbVXHh3pMYgXLSqAygGyKtu9WN+Aa2bfjiqcViJGSb+I2+fKpXCNEuaOYUcDUcwOn37hSMn04GSQyElUZieNySCd+9ni7ofe7MTtOadmUmgpU0sT0W/gYCxmZ5DnE0FuHUc1dZaZQLGlEG29nV9BePNyhzjQ3PTgn3MOhufZVcfSJ/2hppZlliOqoSoBA/KD2OkXt7k++Gji4twIo25XWvXXn5pJsLt5Umyxznh+JZIm2WJr3RfxAgHQ3fT6TVcWRj0Ox8aMWWwT/UNDz/sLE2pgmtrMwUpqFeQ5pET0LQF8ADYXXzQGPYBgCwXOWghiqhiI1UDW3OkDn4vE9FWPESmDwN0U+Y+cfZW9OXQitKHlj8se/yfcVlShmclq0MPDl8ZFz6BOuK00jAhGBCMCEYEJMyU0uZzcUhYaPJeQJprQjlRHZ5JYKzHt6RXy4QI2EKknMaKz8R9HhZA7QLK6KdIoBm70G+frilhzWOikSWCxolnp+d6bIhkVW3/AB3HKSu356Bogd8VyftonZHlgPUtUqT0rf1S1n36fHmUbJaQ0oPmlSdJYEFLJ4YnUNvffCm02xvgDaivClNKdOGlPTipyYTGRN/dOjdlYb1FNbHXVWebyySrfF997FfTex8fhPt38lHI+F1D5fPhWk+KOdocD1BHD5y4pezGckjYpI66pDZYfmAK2QBzXcD+IHGgyOMtOX6SKdj1TeBxJf8A4nWew3HMHiPwvMt1X1sG2aIaiNjxvtR4/wBd8KSYWjQRo5bAcDUFWOX64lhad2JFBNyaO3udzd/TFbcELl1fg/4qZCK2ICsMzBmZFjU5SQRob0+ljtuPzb7/AN8WwtayTPpa1ncfssXarDPh3RwmrnEVqQPnAJY61n0Emj1RKoB9KVIW5reiAPYc41oZ3to5rr9/gVX6e/T8cjDLi7uBoGkkW5+G5rwpZWfhfreWecRZ2UvECDGzClJ3P7/2A/r3O2+tFtBzm5Hm/PmmNofp4RO3uHFW/wCoNS0+5He44rtEM6NWllPtpIP6VixYy24EIwIRgQjAhGBCRco7ZOdUkVwhRYRLpJSoy3ltqGwBVipDUQQOxvDppI2ypIIKvOu+IY8uR5yP5RA/fKNSqf8ANpsr9SKxVHEXaG6651Uunw1DJrly8gKTWzKSXjYtyRpYEE/Br4wpi9nxYh2Z4IcOI1t3qFbHipGDLqOq5T1TpEmXkKS0dyFZTasFNbHb1Cxe3cfGEMZhHQULdD7/ADRfQtkbTix8Z3v1AXB0pz5X4/iit+jZnOF1iCs2qj6rFCwCSaNgV3F+xGEXQNk+tv3WHtHZeDw7DLgZcpr9Fczetq1b5pqfL6GWaVElI1oItO54oodwthOW5uiQcWQxNjaWtNliMjfvDI43NBYUpSvU81T+IPC7gNmIwvlsNIVX3CtQFk8gHfbgbb4i5mXTTXy5d1rQ4w0yv10r+VK8M9ehy4/ZtAiftIQPWPcH3POMucTZDLHcnXp0pwTMuGzO/jmrjM5plJbUdx7mj9vf5GMwSSSakqTImkUoqfMyJmCVmpgdt/xAEHe+bBAo/OGs8rPE3X57q/d5BRliL24FI7IscgSQllJdf3W7ekleK2J5rfHocKYnOD3g5bHhxFfunHbYkfEWWa7Sp066adNaJs6JJao0cgTjU0dKqXuqpqKstAuKB5AvHqWEOjGh7aLycuUk0066pyyPjuQG540o6vw+miCKHqYk2D+YLx+lbsOKeEpYwClin3CiVRgQjAhGBCxkQMCCAQRRB4I+cCEs9V8PkROisHgKm4ZQTpFHaNx6h8arr3GLxOB4jw5fhVuaBdKmcyRkVI4sr5AB38pjbAXSjRR397NffCz9oktrGCSdKiyUMriPCDXssIsgkDAzyEtGdMSOB6b3JAq7O3PthLETzy+F/e3byWrgmuDC52p9rK4yOYUu7O7a+Nj2o6du43J+p+MLg5dU0RXRVeayTOoAMhhL/jYinsnZrJbRZFEC9hR74ABWq6o8eeZmAFaQAF2tr0kjjk9yKrf4NrPdmWDjJN7etlEzmQjda8svQNVW5AUgmwN/lTueBioxmtRY9Pl0zgdq4iJwYXAtJH1VNOFjqLd1CKTQoBLDMi8qrg2ffTsL/wDeKJsFK1wJGvRe0ixULycrq0UNfDeaaT9py+UlLsttq1VQ5rcKx+LPGww9FhZnx7p48I00Hvf0ScmKw0bzI13iPUn2UDrfTJg6DK5bMeYp1eYIWV2Y2TfpB3Pbj4xPDYaYgicWNqagfPNVieHKXZhX57ppy3+HmfRNThHkLFv3cm9k/wCbQO53BBF1h4QSx/8AmafdL/vcO6zgVY9N8F5568wRwgroPrtgADWkLqUAk3SsKqhQJGNSPFPp4x6pR88Y+mpXROjZJ4kKvIXN2OdhsKFkn5++K3uBNQKJR5BNhRT8QUUYEIwIRgQjAheAYELU2VQtrKKWH5qF/rjlOK7UofKRkUUUj2KjHaIqVFh6LApBEfHCkkqv8qk6R9htiAjYDUBSMjiKVSzN4GJZ9EoVTWkaTsN6ujyOLH3wmcCCSQUqYAVL6X0wZfNhKRtSllOmtNE8f0/r9+ww7qSmtfT/ALxVUUW7kpqml0B5AP1w8nFlgQjAhGBCMCEYEIwIRgQjAh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6" name="AutoShape 8" descr="data:image/jpeg;base64,/9j/4AAQSkZJRgABAQAAAQABAAD/2wCEAAkGBxMTEhUTExMVFRUVFh4XGBUWGCEeHRgfICEdGh4iFx4bICgiJBwlIiAdIzkhJSk3MS4wGx80ODcsQygtOisBCgoKDg0OGxAQGzQkICQ0NDc3NS0sLzc0LDc0LCwsNDY3LiwsLS8sLywvLiwsNC80NCw0NDQsLCwsLzQvNCwsLP/AABEIAF4AhAMBEQACEQEDEQH/xAAcAAACAgMBAQAAAAAAAAAAAAAABgQFAgMHAQj/xAA8EAACAgAFAgUCAwYDCAMAAAABAgMRAAQSITEFQQYTIlFhcYEyQpEUI1JyobEHYvCCg5KissHR4RUzc//EABsBAAIDAQEBAAAAAAAAAAAAAAAEAgMFAQYH/8QAMhEAAQMCAwYFAwQDAQAAAAAAAQACAxEhBBIxBRNBUWFxIpGhsfAygdEGFMHhI1LxM//aAAwDAQACEQMRAD8A7jgQjAhGBCMCEYEIwIRgQomd6jHFQdqZvwqAWZq50qoJNe9bYk1hdouVWeSzqSglDdHSQQQVPswIBB+uOOaRquqRjiEYEIwIWmfNIla3VdRpdTAWfYXycdAJ0Qt2OIVF1HrUoMnkRJIsIOtncqCwF6EIU71yx2HG+9XsiBpmOqg59Fc5aYOiuLplDC+aIvf5xSRQ0U1sxxCMCEYEIwIRgQjAhGBCh9R6pDAAZZAt/hH5m/lUbn7Y6Gk6LhcBqqCXxNCjGRYdLSV65WWItXA9RL0N/wAtc4tET3WUN4FMyviFnTWI42WtvKmDX8C1C/1wbhwUd8Ah+uZeRNOYVolbtNQW+1spK/qcRyPZdSEjXKZkso8MmlLaBlsAtZiYdlvcow7flK+zbBcHCp191NWeK11L/VoEObj81Q6SQOlMLApkJG/8QP8AyYvjJyGnNVv1FVFTqjQo+VVg06uUiDGzoIDK7DkqgNWeStd8S3eY5uCM1AtHUp4VhTKI+pCLmZTqZgSbG3MkjWP+M9sSaHZi8/b50XFIz7y+UZpneIcRwQtvZ2UXXqcmtuBdb8mLQ2uUX6lBJTFkQ/lp5tGTQuuuNVDVXxd4XdSporVvxxCMCEYEIwIRgQkrx348jyREKW0zbmhflr7kEgFj2H6/IC0HxKiacRjqkoddaQqqIwnnKgFzqYg3Rdh2A30iqHbGjG+MANpreiQzl8gFfyup9D6DFl0oWzkeuRt2c/5jz9uBhSSVzitJsYAVP406DSHM5cMs0ZDsI7uUDkMo/Eaur7/obYJb5XaeyjJHayh5HwpPmED5qZ11AVEgC0OQX2Pq/lqt+cTfiGtNGiqrbBUXWMqZjpOllZp8pYDI34ou1oRQr4of9xCjZtBR3upisfZO2SzaSxrJGwZGFgj/AFz8YVIpYq8GqrPEQGvLdv3x3/3b7ffFsPHt/KhJopcWRU+v8zAAkdwLq/pZ/XHC8iyiGVFVU9W6UqSDMhAZY1Olq3ZeSp+v9NsWsfUZeCiRQqF03NyTOs4iMz1aBiUiiBHYlSzOQfxBa7Ct769oAy1oPUqQNOpVifFCxlknjKOpqkbWCKBBBpT34IxXuCbtUg8JhxQprF3AFkgAdzgQvQw98CF7gQqnxT1gZXLSTcsBSD+Jjso/X+2BQkeGNLiuCNA80mthrkYgmxvIeSW45+vwMQzZ3tygdl512IdJI0i6YvDCwrPlJQpQPKUILahemlone/8AzhxojcBI0XKdgDS8Sc1D6p44hOa6p+2GUyITFkghaoyhdCVII0sSFYt34w02E5WZPutWq694N6s0+Qys8xAeWJSx4tvj684RlZleQOCkDZV/VPFEjZ8dPyoi80RmWSSWyqjalCqQSx5u9vnEmxDJndoit6LX/wDNpnulTysFFJLHIobUoZNQOk91JFg1wRiTY8koCi41CVv8L+vCLMnJ6tUUg1Ib4f2AO4sbV7qDtZxRnzjslcLKK5KrqHUsisyFGJG4IZdmUjgr8j5wNcWmoThFVT5fOSQS+VmGXejG4BUSfxCixAce17jcfF5Ae2rVVdpW3qnVoz+6W3kINRpRf2uuw/zNQxxkZFyhxzaLzLdOzDgB5PIQCtEZ1Of5nIofRR98cdI0aCqkGc1Z5Hp0US6UUAE2Sdyx92J3J2G59sVOcXGpUwKLZns4kUbSSMFRRZJNf3xAkC5UgCTQJG6tnHzTaJtEStHcS3tqNi2PBZaXjjX3sY8pjdpOxI/xjwg36i392WpFCIr6lU/Tcuvm3JGkHlpp9DVQo7qwo8j76h7YrnD4GjdvJc6hHO/bn/BVtQ4Ggr3XTekF/Jj8y9ekXq5/2vn3+cetjzZRm14rHfTMaaJQ/wARpreFPyxpJM3w1aIzf3fHXsqwu5f2s/Hn/H6/PNc9imUKPcfavkfOFYnFjy6nboV5+GVjBU6qZ4ZzUUmrKyKNIqTWT3Ao2SdmB07j5xrYTMWEkfCtXBlxZmIp/ahdf8DJNNJmGd5ABqkERUNIQN+RQYjki7Nmhh3e5W2T+8tdTpPEc07xNGoiiyqhooksKpGwEjHmwCL+dt8Zv7hg0468/wAJR2OabjQJc8f5WTNZ39ryjX5yAMvmBHjYDSwa2HpI/MNucaGHe3d01Hz1TrJWyDM01CcOgZXyunR5FCGDEvmJV/CxJvREfzexYbUD9sfae0WQk5T4zYDl1P4XXDMKJNbO+XmFmjXy9LWFuwCKIvjawP64rwgLCGvdXqsaKcbzM0UC+kYJQ6qy8MAw+h3GL16BeTwK40uqsp7MAR+hx0EjRCxy2VjjFRoqA9lUD+2AknVC3Y4hGBCRvG2eT9qiikZfL0WQTsGNg6vtXPAJ98Ym2M7mhjDcXoPnktHAtsXcVEn6Oz5Yp50cij8DsfUF77jb2522+2Mhh3bDPlId0V+fx0omXwxLBJCg0r5kICtdEg82D/CTZB+vtj1OEmjliBj0Fuyzp2Pa85uKseo9XggFySKt8LY1N2pRydyMWySsjFXGirYxzjQBJnXMu2cllDFsvcWmMMoOtQbLE37tVWKH9MbEbYcDljpkPE1v+PVWvwEcjfHWuljp6JVi8J6ooCk51TVYIBHGq0qjX1OFBtd4e4Fmn248dUq/9P4U6Fw8vwrWbICAFPTHLCilJgPTZ1bymtlaqOo1849HgNrYd7cklGGtKE69iuPwDowMl2/OCsc1lZ5cuzxxCTzB6WjYengHUDTCu4G/tjSe8Co4pfdHglXMeGhEmm1UqKUyJJE7fzaxpb22A+uMgPlbQOiPdt/aqWlwdqt1+dwo+RzPlPqIuhZFA1ZJNV3Px7DisQlw82IjLRX1BS2GOJbct0NwvM51WZn/AGhCyxbxqWGz/m2B9t9/riLdnMhw2SRoJJ8jfzqpYnEysq4cdOlPyo2V6YsitLI24IYgjtdnUPkD9DjYweDblBPkqWMNKu1K7p0MVloP/wAk/wCkYWXoBopuBdRgQjAhGBC5x4pkVc66zJatpdSaphWnuRuCKx5za0Em9EjTSy1sI4GGiuum6GiAWIKg2PmAjb6H++K8O4SRZHOqeiqkqHVS71voAB1BhZoKoUA+rb/ZB9udiSTVYoe0QD6vz/dOPoFfFLmtRQOpZ5Oj5ZvOhRxKSoCV6mINBrA2A7j9MRhikxM5aLEC9eA5inFckkaG5q2XP/GPifMyZbKEzm3iI0xAgDfSdTWSWZQNr7njGvgsHGJHty2BtXzt90tNM0Wabnkfn2S/0ePPqVkheRCg9Gt9IonSQgc1Vjf2rGs7AsmaQ5oofVUs3ouF0TwN4zll1ZTNKEdtQfNN+atqH5dVWAbr4OPN7R2e2Gr47j/Xkm4nud9QoQmSLrKZeRlhaQqw1ISjMjgAA2W02B2dWHIFnvrbN2pWA/u3eJvava3HoUpiMG/MDGLHgrTpv+IAkD3FpdBbATWO/FryaJr4+MNvx0DWh17nldKyMLHFp5c1rynib9tQsXCr3hjBJIN15hq2BrgAD3vbGlCGkVGvslDOXCyq+oZUNl/KRQig0Cw2rV7Xe422o4vMILMg0Sj6UoqmLpRMywh/MfMkREsDenh29NCwvB42I2xQ5wikJzVNPmgXI2Z305+y7eBhNbK9wIRgQjAhGBCTOq9MMufk1yOqCFGUK1FiSy7H2Wia93F/MDgoZTvJWh3AV4c/OvopnEvYzKyyVT12ZtIlTSUIVkOxZ1GpiRzp77bb7X281iNmNwsjg0kamvStgDz/AAtWFzZGVBrzVr50ZmKTh3KoJHCK5Gtr50A/hAAF+5xmNs3Obg1AqaWHf1XaGllznqWYPUczm8srCWONQsEjn/66u6JqySdNk8Ae2NyFgw0TJ31BOvXl5apKaUl5ibQk6fbVXHh3pMYgXLSqAygGyKtu9WN+Aa2bfjiqcViJGSb+I2+fKpXCNEuaOYUcDUcwOn37hSMn04GSQyElUZieNySCd+9ni7ofe7MTtOadmUmgpU0sT0W/gYCxmZ5DnE0FuHUc1dZaZQLGlEG29nV9BePNyhzjQ3PTgn3MOhufZVcfSJ/2hppZlliOqoSoBA/KD2OkXt7k++Gji4twIo25XWvXXn5pJsLt5Umyxznh+JZIm2WJr3RfxAgHQ3fT6TVcWRj0Ox8aMWWwT/UNDz/sLE2pgmtrMwUpqFeQ5pET0LQF8ADYXXzQGPYBgCwXOWghiqhiI1UDW3OkDn4vE9FWPESmDwN0U+Y+cfZW9OXQitKHlj8se/yfcVlShmclq0MPDl8ZFz6BOuK00jAhGBCMCEYEJMyU0uZzcUhYaPJeQJprQjlRHZ5JYKzHt6RXy4QI2EKknMaKz8R9HhZA7QLK6KdIoBm70G+frilhzWOikSWCxolnp+d6bIhkVW3/AB3HKSu356Bogd8VyftonZHlgPUtUqT0rf1S1n36fHmUbJaQ0oPmlSdJYEFLJ4YnUNvffCm02xvgDaivClNKdOGlPTipyYTGRN/dOjdlYb1FNbHXVWebyySrfF997FfTex8fhPt38lHI+F1D5fPhWk+KOdocD1BHD5y4pezGckjYpI66pDZYfmAK2QBzXcD+IHGgyOMtOX6SKdj1TeBxJf8A4nWew3HMHiPwvMt1X1sG2aIaiNjxvtR4/wBd8KSYWjQRo5bAcDUFWOX64lhad2JFBNyaO3udzd/TFbcELl1fg/4qZCK2ICsMzBmZFjU5SQRob0+ljtuPzb7/AN8WwtayTPpa1ncfssXarDPh3RwmrnEVqQPnAJY61n0Emj1RKoB9KVIW5reiAPYc41oZ3to5rr9/gVX6e/T8cjDLi7uBoGkkW5+G5rwpZWfhfreWecRZ2UvECDGzClJ3P7/2A/r3O2+tFtBzm5Hm/PmmNofp4RO3uHFW/wCoNS0+5He44rtEM6NWllPtpIP6VixYy24EIwIRgQjAhGBCRco7ZOdUkVwhRYRLpJSoy3ltqGwBVipDUQQOxvDppI2ypIIKvOu+IY8uR5yP5RA/fKNSqf8ANpsr9SKxVHEXaG6651Uunw1DJrly8gKTWzKSXjYtyRpYEE/Br4wpi9nxYh2Z4IcOI1t3qFbHipGDLqOq5T1TpEmXkKS0dyFZTasFNbHb1Cxe3cfGEMZhHQULdD7/ADRfQtkbTix8Z3v1AXB0pz5X4/iit+jZnOF1iCs2qj6rFCwCSaNgV3F+xGEXQNk+tv3WHtHZeDw7DLgZcpr9Fczetq1b5pqfL6GWaVElI1oItO54oodwthOW5uiQcWQxNjaWtNliMjfvDI43NBYUpSvU81T+IPC7gNmIwvlsNIVX3CtQFk8gHfbgbb4i5mXTTXy5d1rQ4w0yv10r+VK8M9ehy4/ZtAiftIQPWPcH3POMucTZDLHcnXp0pwTMuGzO/jmrjM5plJbUdx7mj9vf5GMwSSSakqTImkUoqfMyJmCVmpgdt/xAEHe+bBAo/OGs8rPE3X57q/d5BRliL24FI7IscgSQllJdf3W7ekleK2J5rfHocKYnOD3g5bHhxFfunHbYkfEWWa7Sp066adNaJs6JJao0cgTjU0dKqXuqpqKstAuKB5AvHqWEOjGh7aLycuUk0066pyyPjuQG540o6vw+miCKHqYk2D+YLx+lbsOKeEpYwClin3CiVRgQjAhGBCxkQMCCAQRRB4I+cCEs9V8PkROisHgKm4ZQTpFHaNx6h8arr3GLxOB4jw5fhVuaBdKmcyRkVI4sr5AB38pjbAXSjRR397NffCz9oktrGCSdKiyUMriPCDXssIsgkDAzyEtGdMSOB6b3JAq7O3PthLETzy+F/e3byWrgmuDC52p9rK4yOYUu7O7a+Nj2o6du43J+p+MLg5dU0RXRVeayTOoAMhhL/jYinsnZrJbRZFEC9hR74ABWq6o8eeZmAFaQAF2tr0kjjk9yKrf4NrPdmWDjJN7etlEzmQjda8svQNVW5AUgmwN/lTueBioxmtRY9Pl0zgdq4iJwYXAtJH1VNOFjqLd1CKTQoBLDMi8qrg2ffTsL/wDeKJsFK1wJGvRe0ixULycrq0UNfDeaaT9py+UlLsttq1VQ5rcKx+LPGww9FhZnx7p48I00Hvf0ScmKw0bzI13iPUn2UDrfTJg6DK5bMeYp1eYIWV2Y2TfpB3Pbj4xPDYaYgicWNqagfPNVieHKXZhX57ppy3+HmfRNThHkLFv3cm9k/wCbQO53BBF1h4QSx/8AmafdL/vcO6zgVY9N8F5568wRwgroPrtgADWkLqUAk3SsKqhQJGNSPFPp4x6pR88Y+mpXROjZJ4kKvIXN2OdhsKFkn5++K3uBNQKJR5BNhRT8QUUYEIwIRgQjAheAYELU2VQtrKKWH5qF/rjlOK7UofKRkUUUj2KjHaIqVFh6LApBEfHCkkqv8qk6R9htiAjYDUBSMjiKVSzN4GJZ9EoVTWkaTsN6ujyOLH3wmcCCSQUqYAVL6X0wZfNhKRtSllOmtNE8f0/r9+ww7qSmtfT/ALxVUUW7kpqml0B5AP1w8nFlgQjAhGBCMCEYEIwIRgQjAh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data:image/jpeg;base64,/9j/4AAQSkZJRgABAQAAAQABAAD/2wCEAAkGBxMTEhUTExMVFRUVFh4XGBUWGCEeHRgfICEdGh4iFx4bICgiJBwlIiAdIzkhJSk3MS4wGx80ODcsQygtOisBCgoKDg0OGxAQGzQkICQ0NDc3NS0sLzc0LDc0LCwsNDY3LiwsLS8sLywvLiwsNC80NCw0NDQsLCwsLzQvNCwsLP/AABEIAF4AhAMBEQACEQEDEQH/xAAcAAACAgMBAQAAAAAAAAAAAAAABgQFAgMHAQj/xAA8EAACAgAFAgUCAwYDCAMAAAABAgMRAAQSITEFQQYTIlFhcYEyQpEUI1JyobEHYvCCg5KissHR4RUzc//EABsBAAIDAQEBAAAAAAAAAAAAAAAEAgMFAQYH/8QAMhEAAQMCAwYFAwQDAQAAAAAAAQACAxEhBBIxBRNBUWFxIpGhsfAygdEGFMHhI1LxM//aAAwDAQACEQMRAD8A7jgQjAhGBCMCEYEIwIRgQomd6jHFQdqZvwqAWZq50qoJNe9bYk1hdouVWeSzqSglDdHSQQQVPswIBB+uOOaRquqRjiEYEIwIWmfNIla3VdRpdTAWfYXycdAJ0Qt2OIVF1HrUoMnkRJIsIOtncqCwF6EIU71yx2HG+9XsiBpmOqg59Fc5aYOiuLplDC+aIvf5xSRQ0U1sxxCMCEYEIwIRgQjAhGBCh9R6pDAAZZAt/hH5m/lUbn7Y6Gk6LhcBqqCXxNCjGRYdLSV65WWItXA9RL0N/wAtc4tET3WUN4FMyviFnTWI42WtvKmDX8C1C/1wbhwUd8Ah+uZeRNOYVolbtNQW+1spK/qcRyPZdSEjXKZkso8MmlLaBlsAtZiYdlvcow7flK+zbBcHCp191NWeK11L/VoEObj81Q6SQOlMLApkJG/8QP8AyYvjJyGnNVv1FVFTqjQo+VVg06uUiDGzoIDK7DkqgNWeStd8S3eY5uCM1AtHUp4VhTKI+pCLmZTqZgSbG3MkjWP+M9sSaHZi8/b50XFIz7y+UZpneIcRwQtvZ2UXXqcmtuBdb8mLQ2uUX6lBJTFkQ/lp5tGTQuuuNVDVXxd4XdSporVvxxCMCEYEIwIRgQkrx348jyREKW0zbmhflr7kEgFj2H6/IC0HxKiacRjqkoddaQqqIwnnKgFzqYg3Rdh2A30iqHbGjG+MANpreiQzl8gFfyup9D6DFl0oWzkeuRt2c/5jz9uBhSSVzitJsYAVP406DSHM5cMs0ZDsI7uUDkMo/Eaur7/obYJb5XaeyjJHayh5HwpPmED5qZ11AVEgC0OQX2Pq/lqt+cTfiGtNGiqrbBUXWMqZjpOllZp8pYDI34ou1oRQr4of9xCjZtBR3upisfZO2SzaSxrJGwZGFgj/AFz8YVIpYq8GqrPEQGvLdv3x3/3b7ffFsPHt/KhJopcWRU+v8zAAkdwLq/pZ/XHC8iyiGVFVU9W6UqSDMhAZY1Olq3ZeSp+v9NsWsfUZeCiRQqF03NyTOs4iMz1aBiUiiBHYlSzOQfxBa7Ct769oAy1oPUqQNOpVifFCxlknjKOpqkbWCKBBBpT34IxXuCbtUg8JhxQprF3AFkgAdzgQvQw98CF7gQqnxT1gZXLSTcsBSD+Jjso/X+2BQkeGNLiuCNA80mthrkYgmxvIeSW45+vwMQzZ3tygdl512IdJI0i6YvDCwrPlJQpQPKUILahemlone/8AzhxojcBI0XKdgDS8Sc1D6p44hOa6p+2GUyITFkghaoyhdCVII0sSFYt34w02E5WZPutWq694N6s0+Qys8xAeWJSx4tvj684RlZleQOCkDZV/VPFEjZ8dPyoi80RmWSSWyqjalCqQSx5u9vnEmxDJndoit6LX/wDNpnulTysFFJLHIobUoZNQOk91JFg1wRiTY8koCi41CVv8L+vCLMnJ6tUUg1Ib4f2AO4sbV7qDtZxRnzjslcLKK5KrqHUsisyFGJG4IZdmUjgr8j5wNcWmoThFVT5fOSQS+VmGXejG4BUSfxCixAce17jcfF5Ae2rVVdpW3qnVoz+6W3kINRpRf2uuw/zNQxxkZFyhxzaLzLdOzDgB5PIQCtEZ1Of5nIofRR98cdI0aCqkGc1Z5Hp0US6UUAE2Sdyx92J3J2G59sVOcXGpUwKLZns4kUbSSMFRRZJNf3xAkC5UgCTQJG6tnHzTaJtEStHcS3tqNi2PBZaXjjX3sY8pjdpOxI/xjwg36i392WpFCIr6lU/Tcuvm3JGkHlpp9DVQo7qwo8j76h7YrnD4GjdvJc6hHO/bn/BVtQ4Ggr3XTekF/Jj8y9ekXq5/2vn3+cetjzZRm14rHfTMaaJQ/wARpreFPyxpJM3w1aIzf3fHXsqwu5f2s/Hn/H6/PNc9imUKPcfavkfOFYnFjy6nboV5+GVjBU6qZ4ZzUUmrKyKNIqTWT3Ao2SdmB07j5xrYTMWEkfCtXBlxZmIp/ahdf8DJNNJmGd5ABqkERUNIQN+RQYjki7Nmhh3e5W2T+8tdTpPEc07xNGoiiyqhooksKpGwEjHmwCL+dt8Zv7hg0468/wAJR2OabjQJc8f5WTNZ39ryjX5yAMvmBHjYDSwa2HpI/MNucaGHe3d01Hz1TrJWyDM01CcOgZXyunR5FCGDEvmJV/CxJvREfzexYbUD9sfae0WQk5T4zYDl1P4XXDMKJNbO+XmFmjXy9LWFuwCKIvjawP64rwgLCGvdXqsaKcbzM0UC+kYJQ6qy8MAw+h3GL16BeTwK40uqsp7MAR+hx0EjRCxy2VjjFRoqA9lUD+2AknVC3Y4hGBCRvG2eT9qiikZfL0WQTsGNg6vtXPAJ98Ym2M7mhjDcXoPnktHAtsXcVEn6Oz5Yp50cij8DsfUF77jb2522+2Mhh3bDPlId0V+fx0omXwxLBJCg0r5kICtdEg82D/CTZB+vtj1OEmjliBj0Fuyzp2Pa85uKseo9XggFySKt8LY1N2pRydyMWySsjFXGirYxzjQBJnXMu2cllDFsvcWmMMoOtQbLE37tVWKH9MbEbYcDljpkPE1v+PVWvwEcjfHWuljp6JVi8J6ooCk51TVYIBHGq0qjX1OFBtd4e4Fmn248dUq/9P4U6Fw8vwrWbICAFPTHLCilJgPTZ1bymtlaqOo1849HgNrYd7cklGGtKE69iuPwDowMl2/OCsc1lZ5cuzxxCTzB6WjYengHUDTCu4G/tjSe8Co4pfdHglXMeGhEmm1UqKUyJJE7fzaxpb22A+uMgPlbQOiPdt/aqWlwdqt1+dwo+RzPlPqIuhZFA1ZJNV3Px7DisQlw82IjLRX1BS2GOJbct0NwvM51WZn/AGhCyxbxqWGz/m2B9t9/riLdnMhw2SRoJJ8jfzqpYnEysq4cdOlPyo2V6YsitLI24IYgjtdnUPkD9DjYweDblBPkqWMNKu1K7p0MVloP/wAk/wCkYWXoBopuBdRgQjAhGBC5x4pkVc66zJatpdSaphWnuRuCKx5za0Em9EjTSy1sI4GGiuum6GiAWIKg2PmAjb6H++K8O4SRZHOqeiqkqHVS71voAB1BhZoKoUA+rb/ZB9udiSTVYoe0QD6vz/dOPoFfFLmtRQOpZ5Oj5ZvOhRxKSoCV6mINBrA2A7j9MRhikxM5aLEC9eA5inFckkaG5q2XP/GPifMyZbKEzm3iI0xAgDfSdTWSWZQNr7njGvgsHGJHty2BtXzt90tNM0Wabnkfn2S/0ePPqVkheRCg9Gt9IonSQgc1Vjf2rGs7AsmaQ5oofVUs3ouF0TwN4zll1ZTNKEdtQfNN+atqH5dVWAbr4OPN7R2e2Gr47j/Xkm4nud9QoQmSLrKZeRlhaQqw1ISjMjgAA2W02B2dWHIFnvrbN2pWA/u3eJvava3HoUpiMG/MDGLHgrTpv+IAkD3FpdBbATWO/FryaJr4+MNvx0DWh17nldKyMLHFp5c1rynib9tQsXCr3hjBJIN15hq2BrgAD3vbGlCGkVGvslDOXCyq+oZUNl/KRQig0Cw2rV7Xe422o4vMILMg0Sj6UoqmLpRMywh/MfMkREsDenh29NCwvB42I2xQ5wikJzVNPmgXI2Z305+y7eBhNbK9wIRgQjAhGBCTOq9MMufk1yOqCFGUK1FiSy7H2Wia93F/MDgoZTvJWh3AV4c/OvopnEvYzKyyVT12ZtIlTSUIVkOxZ1GpiRzp77bb7X281iNmNwsjg0kamvStgDz/AAtWFzZGVBrzVr50ZmKTh3KoJHCK5Gtr50A/hAAF+5xmNs3Obg1AqaWHf1XaGllznqWYPUczm8srCWONQsEjn/66u6JqySdNk8Ae2NyFgw0TJ31BOvXl5apKaUl5ibQk6fbVXHh3pMYgXLSqAygGyKtu9WN+Aa2bfjiqcViJGSb+I2+fKpXCNEuaOYUcDUcwOn37hSMn04GSQyElUZieNySCd+9ni7ofe7MTtOadmUmgpU0sT0W/gYCxmZ5DnE0FuHUc1dZaZQLGlEG29nV9BePNyhzjQ3PTgn3MOhufZVcfSJ/2hppZlliOqoSoBA/KD2OkXt7k++Gji4twIo25XWvXXn5pJsLt5Umyxznh+JZIm2WJr3RfxAgHQ3fT6TVcWRj0Ox8aMWWwT/UNDz/sLE2pgmtrMwUpqFeQ5pET0LQF8ADYXXzQGPYBgCwXOWghiqhiI1UDW3OkDn4vE9FWPESmDwN0U+Y+cfZW9OXQitKHlj8se/yfcVlShmclq0MPDl8ZFz6BOuK00jAhGBCMCEYEJMyU0uZzcUhYaPJeQJprQjlRHZ5JYKzHt6RXy4QI2EKknMaKz8R9HhZA7QLK6KdIoBm70G+frilhzWOikSWCxolnp+d6bIhkVW3/AB3HKSu356Bogd8VyftonZHlgPUtUqT0rf1S1n36fHmUbJaQ0oPmlSdJYEFLJ4YnUNvffCm02xvgDaivClNKdOGlPTipyYTGRN/dOjdlYb1FNbHXVWebyySrfF997FfTex8fhPt38lHI+F1D5fPhWk+KOdocD1BHD5y4pezGckjYpI66pDZYfmAK2QBzXcD+IHGgyOMtOX6SKdj1TeBxJf8A4nWew3HMHiPwvMt1X1sG2aIaiNjxvtR4/wBd8KSYWjQRo5bAcDUFWOX64lhad2JFBNyaO3udzd/TFbcELl1fg/4qZCK2ICsMzBmZFjU5SQRob0+ljtuPzb7/AN8WwtayTPpa1ncfssXarDPh3RwmrnEVqQPnAJY61n0Emj1RKoB9KVIW5reiAPYc41oZ3to5rr9/gVX6e/T8cjDLi7uBoGkkW5+G5rwpZWfhfreWecRZ2UvECDGzClJ3P7/2A/r3O2+tFtBzm5Hm/PmmNofp4RO3uHFW/wCoNS0+5He44rtEM6NWllPtpIP6VixYy24EIwIRgQjAhGBCRco7ZOdUkVwhRYRLpJSoy3ltqGwBVipDUQQOxvDppI2ypIIKvOu+IY8uR5yP5RA/fKNSqf8ANpsr9SKxVHEXaG6651Uunw1DJrly8gKTWzKSXjYtyRpYEE/Br4wpi9nxYh2Z4IcOI1t3qFbHipGDLqOq5T1TpEmXkKS0dyFZTasFNbHb1Cxe3cfGEMZhHQULdD7/ADRfQtkbTix8Z3v1AXB0pz5X4/iit+jZnOF1iCs2qj6rFCwCSaNgV3F+xGEXQNk+tv3WHtHZeDw7DLgZcpr9Fczetq1b5pqfL6GWaVElI1oItO54oodwthOW5uiQcWQxNjaWtNliMjfvDI43NBYUpSvU81T+IPC7gNmIwvlsNIVX3CtQFk8gHfbgbb4i5mXTTXy5d1rQ4w0yv10r+VK8M9ehy4/ZtAiftIQPWPcH3POMucTZDLHcnXp0pwTMuGzO/jmrjM5plJbUdx7mj9vf5GMwSSSakqTImkUoqfMyJmCVmpgdt/xAEHe+bBAo/OGs8rPE3X57q/d5BRliL24FI7IscgSQllJdf3W7ekleK2J5rfHocKYnOD3g5bHhxFfunHbYkfEWWa7Sp066adNaJs6JJao0cgTjU0dKqXuqpqKstAuKB5AvHqWEOjGh7aLycuUk0066pyyPjuQG540o6vw+miCKHqYk2D+YLx+lbsOKeEpYwClin3CiVRgQjAhGBCxkQMCCAQRRB4I+cCEs9V8PkROisHgKm4ZQTpFHaNx6h8arr3GLxOB4jw5fhVuaBdKmcyRkVI4sr5AB38pjbAXSjRR397NffCz9oktrGCSdKiyUMriPCDXssIsgkDAzyEtGdMSOB6b3JAq7O3PthLETzy+F/e3byWrgmuDC52p9rK4yOYUu7O7a+Nj2o6du43J+p+MLg5dU0RXRVeayTOoAMhhL/jYinsnZrJbRZFEC9hR74ABWq6o8eeZmAFaQAF2tr0kjjk9yKrf4NrPdmWDjJN7etlEzmQjda8svQNVW5AUgmwN/lTueBioxmtRY9Pl0zgdq4iJwYXAtJH1VNOFjqLd1CKTQoBLDMi8qrg2ffTsL/wDeKJsFK1wJGvRe0ixULycrq0UNfDeaaT9py+UlLsttq1VQ5rcKx+LPGww9FhZnx7p48I00Hvf0ScmKw0bzI13iPUn2UDrfTJg6DK5bMeYp1eYIWV2Y2TfpB3Pbj4xPDYaYgicWNqagfPNVieHKXZhX57ppy3+HmfRNThHkLFv3cm9k/wCbQO53BBF1h4QSx/8AmafdL/vcO6zgVY9N8F5568wRwgroPrtgADWkLqUAk3SsKqhQJGNSPFPp4x6pR88Y+mpXROjZJ4kKvIXN2OdhsKFkn5++K3uBNQKJR5BNhRT8QUUYEIwIRgQjAheAYELU2VQtrKKWH5qF/rjlOK7UofKRkUUUj2KjHaIqVFh6LApBEfHCkkqv8qk6R9htiAjYDUBSMjiKVSzN4GJZ9EoVTWkaTsN6ujyOLH3wmcCCSQUqYAVL6X0wZfNhKRtSllOmtNE8f0/r9+ww7qSmtfT/ALxVUUW7kpqml0B5AP1w8nFlgQjAhGBCMCEYEIwIRgQjAh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300" name="Picture 12" descr="http://img1.liveinternet.ru/images/attach/c/1/63/451/63451623_57b1e9c2b15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4357694"/>
            <a:ext cx="2714644" cy="1941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28794" y="714356"/>
            <a:ext cx="7215206" cy="1714512"/>
          </a:xfrm>
        </p:spPr>
        <p:txBody>
          <a:bodyPr>
            <a:noAutofit/>
          </a:bodyPr>
          <a:lstStyle/>
          <a:p>
            <a:r>
              <a:rPr lang="ru-RU" sz="2000" b="1" dirty="0" err="1" smtClean="0">
                <a:solidFill>
                  <a:srgbClr val="A20000"/>
                </a:solidFill>
                <a:latin typeface="+mn-lt"/>
              </a:rPr>
              <a:t>Спостережливість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 — метод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наукового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дослідження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,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що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полягає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в активному, систематичному,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цілеспрямованому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,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планомірному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,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навмисному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сприйнятті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об'єкта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, в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ході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якого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отримується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знання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про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зовнішні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сторони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,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властивості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відносини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досліджуваного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об'єкта</a:t>
            </a:r>
            <a:r>
              <a:rPr lang="ru-RU" sz="1800" dirty="0" smtClean="0">
                <a:solidFill>
                  <a:srgbClr val="A20000"/>
                </a:solidFill>
                <a:latin typeface="+mn-lt"/>
              </a:rPr>
              <a:t> </a:t>
            </a:r>
            <a:endParaRPr lang="ru-RU" sz="1800" dirty="0">
              <a:solidFill>
                <a:srgbClr val="A20000"/>
              </a:solidFill>
              <a:latin typeface="+mn-lt"/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411543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rgbClr val="A20000"/>
                </a:solidFill>
              </a:rPr>
              <a:t>Розвиток </a:t>
            </a:r>
            <a:r>
              <a:rPr lang="uk-UA" sz="2000" b="1" i="1" dirty="0" smtClean="0">
                <a:solidFill>
                  <a:srgbClr val="A20000"/>
                </a:solidFill>
              </a:rPr>
              <a:t>спостережливості</a:t>
            </a:r>
            <a:r>
              <a:rPr lang="uk-UA" sz="2000" dirty="0" smtClean="0">
                <a:solidFill>
                  <a:srgbClr val="A20000"/>
                </a:solidFill>
              </a:rPr>
              <a:t> на уроці передбачає:</a:t>
            </a:r>
          </a:p>
          <a:p>
            <a:r>
              <a:rPr lang="uk-UA" sz="2000" dirty="0" smtClean="0">
                <a:solidFill>
                  <a:srgbClr val="A20000"/>
                </a:solidFill>
              </a:rPr>
              <a:t>формування в учнів умінь і навичок спостерігати предмети і явища, порівнювати їх і розрізняти;</a:t>
            </a:r>
          </a:p>
          <a:p>
            <a:endParaRPr lang="uk-UA" sz="2000" dirty="0" smtClean="0">
              <a:solidFill>
                <a:srgbClr val="A20000"/>
              </a:solidFill>
            </a:endParaRPr>
          </a:p>
          <a:p>
            <a:r>
              <a:rPr lang="uk-UA" sz="2000" dirty="0" smtClean="0">
                <a:solidFill>
                  <a:srgbClr val="A20000"/>
                </a:solidFill>
              </a:rPr>
              <a:t>проведення спостереження за природою, природними явищами;</a:t>
            </a:r>
          </a:p>
          <a:p>
            <a:endParaRPr lang="uk-UA" sz="2000" dirty="0" smtClean="0">
              <a:solidFill>
                <a:srgbClr val="A20000"/>
              </a:solidFill>
            </a:endParaRPr>
          </a:p>
          <a:p>
            <a:r>
              <a:rPr lang="uk-UA" sz="2000" dirty="0" smtClean="0">
                <a:solidFill>
                  <a:srgbClr val="A20000"/>
                </a:solidFill>
              </a:rPr>
              <a:t>вибір  і  характеристика  об</a:t>
            </a:r>
            <a:r>
              <a:rPr lang="en-US" sz="2000" dirty="0" smtClean="0">
                <a:solidFill>
                  <a:srgbClr val="A20000"/>
                </a:solidFill>
              </a:rPr>
              <a:t>’</a:t>
            </a:r>
            <a:r>
              <a:rPr lang="uk-UA" sz="2000" dirty="0" err="1" smtClean="0">
                <a:solidFill>
                  <a:srgbClr val="A20000"/>
                </a:solidFill>
              </a:rPr>
              <a:t>єкта</a:t>
            </a:r>
            <a:r>
              <a:rPr lang="uk-UA" sz="2000" dirty="0" smtClean="0">
                <a:solidFill>
                  <a:srgbClr val="A20000"/>
                </a:solidFill>
              </a:rPr>
              <a:t> спостереження, узагальнення , систематизація. </a:t>
            </a:r>
            <a:endParaRPr lang="ru-RU" sz="2000" dirty="0">
              <a:solidFill>
                <a:srgbClr val="A2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A20000"/>
                </a:solidFill>
                <a:latin typeface="+mn-lt"/>
              </a:rPr>
              <a:t>Методи спостереження</a:t>
            </a:r>
            <a:endParaRPr lang="ru-RU" sz="2800" b="1" dirty="0">
              <a:solidFill>
                <a:srgbClr val="A20000"/>
              </a:solidFill>
              <a:latin typeface="+mn-lt"/>
            </a:endParaRPr>
          </a:p>
        </p:txBody>
      </p:sp>
      <p:sp>
        <p:nvSpPr>
          <p:cNvPr id="4" name="Блок-схема: альтернативний процес 3"/>
          <p:cNvSpPr/>
          <p:nvPr/>
        </p:nvSpPr>
        <p:spPr>
          <a:xfrm>
            <a:off x="785786" y="2071678"/>
            <a:ext cx="3714776" cy="1071570"/>
          </a:xfrm>
          <a:prstGeom prst="flowChartAlternateProcess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A20000"/>
                </a:solidFill>
              </a:rPr>
              <a:t>Екскурсії по місцевих</a:t>
            </a:r>
          </a:p>
          <a:p>
            <a:pPr algn="ctr"/>
            <a:r>
              <a:rPr lang="uk-UA" b="1" dirty="0" smtClean="0">
                <a:solidFill>
                  <a:srgbClr val="A20000"/>
                </a:solidFill>
              </a:rPr>
              <a:t>краєвидах </a:t>
            </a:r>
            <a:endParaRPr lang="ru-RU" b="1" dirty="0">
              <a:solidFill>
                <a:srgbClr val="A20000"/>
              </a:solidFill>
            </a:endParaRPr>
          </a:p>
        </p:txBody>
      </p:sp>
      <p:sp>
        <p:nvSpPr>
          <p:cNvPr id="5" name="Блок-схема: альтернативний процес 4"/>
          <p:cNvSpPr/>
          <p:nvPr/>
        </p:nvSpPr>
        <p:spPr>
          <a:xfrm>
            <a:off x="857224" y="3571876"/>
            <a:ext cx="3714776" cy="1071570"/>
          </a:xfrm>
          <a:prstGeom prst="flowChartAlternateProcess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A20000"/>
                </a:solidFill>
              </a:rPr>
              <a:t>Спостереження за процесами та явищами природи</a:t>
            </a:r>
          </a:p>
          <a:p>
            <a:pPr algn="ctr"/>
            <a:endParaRPr lang="ru-RU" b="1" dirty="0">
              <a:solidFill>
                <a:srgbClr val="A20000"/>
              </a:solidFill>
            </a:endParaRPr>
          </a:p>
        </p:txBody>
      </p:sp>
      <p:sp>
        <p:nvSpPr>
          <p:cNvPr id="6" name="Блок-схема: альтернативний процес 5"/>
          <p:cNvSpPr/>
          <p:nvPr/>
        </p:nvSpPr>
        <p:spPr>
          <a:xfrm>
            <a:off x="2643174" y="4929198"/>
            <a:ext cx="3714776" cy="1071570"/>
          </a:xfrm>
          <a:prstGeom prst="flowChartAlternateProcess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A20000"/>
                </a:solidFill>
              </a:rPr>
              <a:t>Метеорологічні,астрономічні,</a:t>
            </a:r>
          </a:p>
          <a:p>
            <a:pPr algn="ctr"/>
            <a:r>
              <a:rPr lang="uk-UA" b="1" dirty="0" smtClean="0">
                <a:solidFill>
                  <a:srgbClr val="A20000"/>
                </a:solidFill>
              </a:rPr>
              <a:t>математичні спостереження</a:t>
            </a:r>
          </a:p>
          <a:p>
            <a:pPr algn="ctr"/>
            <a:endParaRPr lang="ru-RU" b="1" dirty="0">
              <a:solidFill>
                <a:srgbClr val="A20000"/>
              </a:solidFill>
            </a:endParaRPr>
          </a:p>
        </p:txBody>
      </p:sp>
      <p:sp>
        <p:nvSpPr>
          <p:cNvPr id="7" name="Блок-схема: альтернативний процес 6"/>
          <p:cNvSpPr/>
          <p:nvPr/>
        </p:nvSpPr>
        <p:spPr>
          <a:xfrm>
            <a:off x="5000628" y="2000240"/>
            <a:ext cx="3714776" cy="1071570"/>
          </a:xfrm>
          <a:prstGeom prst="flowChartAlternateProcess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A20000"/>
                </a:solidFill>
              </a:rPr>
              <a:t>Спостереження за погодою</a:t>
            </a:r>
          </a:p>
          <a:p>
            <a:pPr algn="ctr"/>
            <a:endParaRPr lang="ru-RU" b="1" dirty="0">
              <a:solidFill>
                <a:srgbClr val="A20000"/>
              </a:solidFill>
            </a:endParaRPr>
          </a:p>
        </p:txBody>
      </p:sp>
      <p:sp>
        <p:nvSpPr>
          <p:cNvPr id="8" name="Блок-схема: альтернативний процес 7"/>
          <p:cNvSpPr/>
          <p:nvPr/>
        </p:nvSpPr>
        <p:spPr>
          <a:xfrm>
            <a:off x="5000628" y="3571876"/>
            <a:ext cx="3857652" cy="1071570"/>
          </a:xfrm>
          <a:prstGeom prst="flowChartAlternateProcess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 dirty="0" smtClean="0">
              <a:solidFill>
                <a:srgbClr val="A20000"/>
              </a:solidFill>
            </a:endParaRPr>
          </a:p>
          <a:p>
            <a:pPr algn="ctr"/>
            <a:endParaRPr lang="ru-RU" b="1" dirty="0">
              <a:solidFill>
                <a:srgbClr val="A2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3504" y="3786190"/>
            <a:ext cx="3696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rgbClr val="A20000"/>
                </a:solidFill>
              </a:rPr>
              <a:t>Спостереження за господарською</a:t>
            </a:r>
          </a:p>
          <a:p>
            <a:r>
              <a:rPr lang="uk-UA" b="1" dirty="0" smtClean="0">
                <a:solidFill>
                  <a:srgbClr val="A20000"/>
                </a:solidFill>
              </a:rPr>
              <a:t>діяльністю людини та її наслідки</a:t>
            </a:r>
            <a:endParaRPr lang="ru-RU" b="1" dirty="0">
              <a:solidFill>
                <a:srgbClr val="A2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357166"/>
            <a:ext cx="6143668" cy="1214446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err="1" smtClean="0">
                <a:solidFill>
                  <a:srgbClr val="A20000"/>
                </a:solidFill>
                <a:latin typeface="+mn-lt"/>
              </a:rPr>
              <a:t>Увага</a:t>
            </a:r>
            <a:r>
              <a:rPr lang="ru-RU" sz="2000" b="1" dirty="0" smtClean="0">
                <a:solidFill>
                  <a:srgbClr val="A20000"/>
                </a:solidFill>
                <a:latin typeface="+mn-lt"/>
              </a:rPr>
              <a:t> 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-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це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особлива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форма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психічної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діяльності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, яка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виявляється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в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спрямованості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та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зосередженості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свідомості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на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значимих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для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особистості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предметах,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явищах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навколишньої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дійсності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або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власних</a:t>
            </a:r>
            <a:r>
              <a:rPr lang="ru-RU" sz="2000" dirty="0" smtClean="0">
                <a:solidFill>
                  <a:srgbClr val="A2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A20000"/>
                </a:solidFill>
                <a:latin typeface="+mn-lt"/>
              </a:rPr>
              <a:t>переживаннях</a:t>
            </a: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uk-UA" sz="2000" dirty="0" smtClean="0">
                <a:latin typeface="+mn-lt"/>
              </a:rPr>
              <a:t> </a:t>
            </a:r>
            <a:endParaRPr lang="ru-RU" sz="2000" dirty="0">
              <a:latin typeface="+mn-lt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28596" y="2928934"/>
            <a:ext cx="8229600" cy="3429024"/>
          </a:xfrm>
        </p:spPr>
        <p:txBody>
          <a:bodyPr>
            <a:normAutofit lnSpcReduction="10000"/>
          </a:bodyPr>
          <a:lstStyle/>
          <a:p>
            <a:r>
              <a:rPr lang="uk-UA" sz="2000" dirty="0" smtClean="0">
                <a:solidFill>
                  <a:srgbClr val="A20000"/>
                </a:solidFill>
              </a:rPr>
              <a:t>Розвиток </a:t>
            </a:r>
            <a:r>
              <a:rPr lang="uk-UA" sz="2000" b="1" i="1" dirty="0" smtClean="0">
                <a:solidFill>
                  <a:srgbClr val="A20000"/>
                </a:solidFill>
              </a:rPr>
              <a:t>уваги</a:t>
            </a:r>
            <a:r>
              <a:rPr lang="uk-UA" sz="2000" dirty="0" smtClean="0">
                <a:solidFill>
                  <a:srgbClr val="A20000"/>
                </a:solidFill>
              </a:rPr>
              <a:t> учнів у процесі навчання передбачає:</a:t>
            </a:r>
          </a:p>
          <a:p>
            <a:endParaRPr lang="uk-UA" sz="2000" dirty="0" smtClean="0">
              <a:solidFill>
                <a:srgbClr val="A20000"/>
              </a:solidFill>
            </a:endParaRPr>
          </a:p>
          <a:p>
            <a:r>
              <a:rPr lang="uk-UA" sz="2000" dirty="0" smtClean="0">
                <a:solidFill>
                  <a:srgbClr val="A20000"/>
                </a:solidFill>
              </a:rPr>
              <a:t>раціональне </a:t>
            </a:r>
            <a:r>
              <a:rPr lang="uk-UA" sz="2000" dirty="0" smtClean="0">
                <a:solidFill>
                  <a:srgbClr val="A20000"/>
                </a:solidFill>
              </a:rPr>
              <a:t>використання способів і засобів тренування зовнішнього  прояву уваги учнів;</a:t>
            </a:r>
          </a:p>
          <a:p>
            <a:endParaRPr lang="uk-UA" sz="2000" dirty="0" smtClean="0">
              <a:solidFill>
                <a:srgbClr val="A20000"/>
              </a:solidFill>
            </a:endParaRPr>
          </a:p>
          <a:p>
            <a:r>
              <a:rPr lang="uk-UA" sz="2000" dirty="0" smtClean="0">
                <a:solidFill>
                  <a:srgbClr val="A20000"/>
                </a:solidFill>
              </a:rPr>
              <a:t>цілеспрямоване </a:t>
            </a:r>
            <a:r>
              <a:rPr lang="uk-UA" sz="2000" dirty="0" smtClean="0">
                <a:solidFill>
                  <a:srgbClr val="A20000"/>
                </a:solidFill>
              </a:rPr>
              <a:t>формування в учнів основних якостей уваги </a:t>
            </a:r>
            <a:endParaRPr lang="uk-UA" sz="2000" dirty="0" smtClean="0">
              <a:solidFill>
                <a:srgbClr val="A20000"/>
              </a:solidFill>
            </a:endParaRPr>
          </a:p>
          <a:p>
            <a:r>
              <a:rPr lang="uk-UA" sz="2000" dirty="0" smtClean="0">
                <a:solidFill>
                  <a:srgbClr val="A20000"/>
                </a:solidFill>
              </a:rPr>
              <a:t>( </a:t>
            </a:r>
            <a:r>
              <a:rPr lang="uk-UA" sz="2000" dirty="0" smtClean="0">
                <a:solidFill>
                  <a:srgbClr val="A20000"/>
                </a:solidFill>
              </a:rPr>
              <a:t>зосередженість, стійкість, обсяг, розподіл, перемикання);</a:t>
            </a:r>
          </a:p>
          <a:p>
            <a:endParaRPr lang="uk-UA" sz="2000" dirty="0" smtClean="0">
              <a:solidFill>
                <a:srgbClr val="A20000"/>
              </a:solidFill>
            </a:endParaRPr>
          </a:p>
          <a:p>
            <a:r>
              <a:rPr lang="uk-UA" sz="2000" dirty="0" smtClean="0">
                <a:solidFill>
                  <a:srgbClr val="A20000"/>
                </a:solidFill>
              </a:rPr>
              <a:t>реалізацію </a:t>
            </a:r>
            <a:r>
              <a:rPr lang="uk-UA" sz="2000" dirty="0" smtClean="0">
                <a:solidFill>
                  <a:srgbClr val="A20000"/>
                </a:solidFill>
              </a:rPr>
              <a:t>чинників виховного характеру, що сприяють розвитку уваги ( організованість, дисциплінованість, самостійність).</a:t>
            </a:r>
            <a:endParaRPr lang="ru-RU" sz="2000" dirty="0">
              <a:solidFill>
                <a:srgbClr val="A20000"/>
              </a:solidFill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500034" y="1857364"/>
            <a:ext cx="75724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Увага - </a:t>
            </a:r>
            <a:r>
              <a:rPr lang="ru-RU" i="1" dirty="0" smtClean="0"/>
              <a:t>"... </a:t>
            </a:r>
            <a:r>
              <a:rPr lang="ru-RU" i="1" dirty="0" err="1" smtClean="0"/>
              <a:t>Увага</a:t>
            </a:r>
            <a:r>
              <a:rPr lang="ru-RU" i="1" dirty="0" smtClean="0"/>
              <a:t>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саме</a:t>
            </a:r>
            <a:r>
              <a:rPr lang="ru-RU" i="1" dirty="0" smtClean="0"/>
              <a:t> </a:t>
            </a:r>
            <a:r>
              <a:rPr lang="ru-RU" i="1" dirty="0" err="1" smtClean="0"/>
              <a:t>ті</a:t>
            </a:r>
            <a:r>
              <a:rPr lang="ru-RU" i="1" dirty="0" smtClean="0"/>
              <a:t> </a:t>
            </a:r>
            <a:r>
              <a:rPr lang="ru-RU" i="1" dirty="0" err="1" smtClean="0"/>
              <a:t>двері</a:t>
            </a:r>
            <a:r>
              <a:rPr lang="ru-RU" i="1" dirty="0" smtClean="0"/>
              <a:t>, через </a:t>
            </a:r>
            <a:r>
              <a:rPr lang="ru-RU" i="1" dirty="0" err="1" smtClean="0"/>
              <a:t>які</a:t>
            </a:r>
            <a:r>
              <a:rPr lang="ru-RU" i="1" dirty="0" smtClean="0"/>
              <a:t> проходить все,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тільки</a:t>
            </a:r>
            <a:r>
              <a:rPr lang="ru-RU" i="1" dirty="0" smtClean="0"/>
              <a:t> входить в душу </a:t>
            </a:r>
            <a:r>
              <a:rPr lang="ru-RU" i="1" dirty="0" err="1" smtClean="0"/>
              <a:t>людини</a:t>
            </a:r>
            <a:r>
              <a:rPr lang="ru-RU" i="1" dirty="0" smtClean="0"/>
              <a:t> </a:t>
            </a:r>
            <a:r>
              <a:rPr lang="ru-RU" i="1" dirty="0" err="1" smtClean="0"/>
              <a:t>із</a:t>
            </a:r>
            <a:r>
              <a:rPr lang="ru-RU" i="1" dirty="0" smtClean="0"/>
              <a:t> </a:t>
            </a:r>
            <a:r>
              <a:rPr lang="ru-RU" i="1" dirty="0" err="1" smtClean="0"/>
              <a:t>зовнішнього</a:t>
            </a:r>
            <a:r>
              <a:rPr lang="ru-RU" i="1" dirty="0" smtClean="0"/>
              <a:t> </a:t>
            </a:r>
            <a:r>
              <a:rPr lang="ru-RU" i="1" dirty="0" err="1" smtClean="0"/>
              <a:t>світу</a:t>
            </a:r>
            <a:r>
              <a:rPr lang="ru-RU" i="1" dirty="0" smtClean="0"/>
              <a:t>".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К. Д. </a:t>
            </a:r>
            <a:r>
              <a:rPr lang="ru-RU" i="1" dirty="0" err="1" smtClean="0"/>
              <a:t>Ушинський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+mn-lt"/>
              </a:rPr>
              <a:t>                      </a:t>
            </a:r>
            <a:r>
              <a:rPr lang="uk-UA" sz="2400" b="1" dirty="0" smtClean="0">
                <a:solidFill>
                  <a:srgbClr val="A20000"/>
                </a:solidFill>
                <a:latin typeface="+mn-lt"/>
              </a:rPr>
              <a:t>Вправи на розвиток уваги</a:t>
            </a:r>
            <a:endParaRPr lang="ru-RU" sz="2400" b="1" dirty="0">
              <a:solidFill>
                <a:srgbClr val="A20000"/>
              </a:solidFill>
              <a:latin typeface="+mn-lt"/>
            </a:endParaRPr>
          </a:p>
        </p:txBody>
      </p:sp>
      <p:sp>
        <p:nvSpPr>
          <p:cNvPr id="4" name="Блок-схема: альтернативний процес 3"/>
          <p:cNvSpPr/>
          <p:nvPr/>
        </p:nvSpPr>
        <p:spPr>
          <a:xfrm>
            <a:off x="571472" y="2071678"/>
            <a:ext cx="3714776" cy="642942"/>
          </a:xfrm>
          <a:prstGeom prst="flowChartAlternateProcess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A20000"/>
                </a:solidFill>
              </a:rPr>
              <a:t>“ Хто уважніший ”</a:t>
            </a:r>
            <a:endParaRPr lang="ru-RU" dirty="0">
              <a:solidFill>
                <a:srgbClr val="A20000"/>
              </a:solidFill>
            </a:endParaRPr>
          </a:p>
        </p:txBody>
      </p:sp>
      <p:sp>
        <p:nvSpPr>
          <p:cNvPr id="5" name="Блок-схема: альтернативний процес 4"/>
          <p:cNvSpPr/>
          <p:nvPr/>
        </p:nvSpPr>
        <p:spPr>
          <a:xfrm>
            <a:off x="571472" y="4143380"/>
            <a:ext cx="3714776" cy="785818"/>
          </a:xfrm>
          <a:prstGeom prst="flowChartAlternateProcess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A20000"/>
              </a:solidFill>
            </a:endParaRPr>
          </a:p>
          <a:p>
            <a:pPr algn="ctr"/>
            <a:r>
              <a:rPr lang="uk-UA" dirty="0" smtClean="0">
                <a:solidFill>
                  <a:srgbClr val="A20000"/>
                </a:solidFill>
              </a:rPr>
              <a:t>“ Розпізнай об</a:t>
            </a:r>
            <a:r>
              <a:rPr lang="en-US" dirty="0" smtClean="0">
                <a:solidFill>
                  <a:srgbClr val="A20000"/>
                </a:solidFill>
              </a:rPr>
              <a:t>’</a:t>
            </a:r>
            <a:r>
              <a:rPr lang="uk-UA" dirty="0" err="1" smtClean="0">
                <a:solidFill>
                  <a:srgbClr val="A20000"/>
                </a:solidFill>
              </a:rPr>
              <a:t>єкти</a:t>
            </a:r>
            <a:r>
              <a:rPr lang="uk-UA" dirty="0" smtClean="0">
                <a:solidFill>
                  <a:srgbClr val="A20000"/>
                </a:solidFill>
              </a:rPr>
              <a:t>  ”</a:t>
            </a:r>
          </a:p>
          <a:p>
            <a:pPr algn="ctr"/>
            <a:endParaRPr lang="ru-RU" dirty="0">
              <a:solidFill>
                <a:srgbClr val="A20000"/>
              </a:solidFill>
            </a:endParaRPr>
          </a:p>
        </p:txBody>
      </p:sp>
      <p:sp>
        <p:nvSpPr>
          <p:cNvPr id="6" name="Блок-схема: альтернативний процес 5"/>
          <p:cNvSpPr/>
          <p:nvPr/>
        </p:nvSpPr>
        <p:spPr>
          <a:xfrm>
            <a:off x="642910" y="5072074"/>
            <a:ext cx="3714776" cy="571504"/>
          </a:xfrm>
          <a:prstGeom prst="flowChartAlternateProcess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A20000"/>
              </a:solidFill>
            </a:endParaRPr>
          </a:p>
          <a:p>
            <a:pPr algn="ctr"/>
            <a:r>
              <a:rPr lang="uk-UA" dirty="0" smtClean="0">
                <a:solidFill>
                  <a:srgbClr val="A20000"/>
                </a:solidFill>
              </a:rPr>
              <a:t>“ Так чи ні ”</a:t>
            </a:r>
          </a:p>
          <a:p>
            <a:pPr algn="ctr"/>
            <a:endParaRPr lang="ru-RU" dirty="0">
              <a:solidFill>
                <a:srgbClr val="A20000"/>
              </a:solidFill>
            </a:endParaRPr>
          </a:p>
        </p:txBody>
      </p:sp>
      <p:sp>
        <p:nvSpPr>
          <p:cNvPr id="7" name="Блок-схема: альтернативний процес 6"/>
          <p:cNvSpPr/>
          <p:nvPr/>
        </p:nvSpPr>
        <p:spPr>
          <a:xfrm>
            <a:off x="571472" y="3143248"/>
            <a:ext cx="3714776" cy="642942"/>
          </a:xfrm>
          <a:prstGeom prst="flowChartAlternateProcess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A20000"/>
              </a:solidFill>
            </a:endParaRPr>
          </a:p>
          <a:p>
            <a:pPr algn="ctr"/>
            <a:r>
              <a:rPr lang="uk-UA" dirty="0" smtClean="0">
                <a:solidFill>
                  <a:srgbClr val="A20000"/>
                </a:solidFill>
              </a:rPr>
              <a:t>“ Хор ”</a:t>
            </a:r>
          </a:p>
          <a:p>
            <a:pPr algn="ctr"/>
            <a:endParaRPr lang="ru-RU" dirty="0">
              <a:solidFill>
                <a:srgbClr val="A20000"/>
              </a:solidFill>
            </a:endParaRPr>
          </a:p>
        </p:txBody>
      </p:sp>
      <p:pic>
        <p:nvPicPr>
          <p:cNvPr id="8194" name="Picture 2" descr="https://encrypted-tbn0.gstatic.com/images?q=tbn:ANd9GcTXJpyhR35QSOqJ9dd8wF_3d8hbM13FH_mBHyVGJjHNUXGZmpTSBA"/>
          <p:cNvPicPr>
            <a:picLocks noChangeAspect="1" noChangeArrowheads="1"/>
          </p:cNvPicPr>
          <p:nvPr/>
        </p:nvPicPr>
        <p:blipFill>
          <a:blip r:embed="rId2"/>
          <a:srcRect t="26667" b="6666"/>
          <a:stretch>
            <a:fillRect/>
          </a:stretch>
        </p:blipFill>
        <p:spPr bwMode="auto">
          <a:xfrm>
            <a:off x="4786314" y="1643050"/>
            <a:ext cx="2133600" cy="1428760"/>
          </a:xfrm>
          <a:prstGeom prst="rect">
            <a:avLst/>
          </a:prstGeom>
          <a:noFill/>
        </p:spPr>
      </p:pic>
      <p:pic>
        <p:nvPicPr>
          <p:cNvPr id="8196" name="Picture 4" descr="https://encrypted-tbn1.gstatic.com/images?q=tbn:ANd9GcRW_ps4r8oJjrQJNvAf_qsjBj7ZmhLTXNNy8eywP_mqZKZXjmBWV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429000"/>
            <a:ext cx="1609725" cy="619126"/>
          </a:xfrm>
          <a:prstGeom prst="rect">
            <a:avLst/>
          </a:prstGeom>
          <a:noFill/>
        </p:spPr>
      </p:pic>
      <p:pic>
        <p:nvPicPr>
          <p:cNvPr id="8198" name="Picture 6" descr="https://encrypted-tbn3.gstatic.com/images?q=tbn:ANd9GcRxAR5wr0kVTsh3NnmIe5qmw8uxuMgtotJzr_SicVyC438Pmhavi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4214818"/>
            <a:ext cx="1357322" cy="1445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53734"/>
      </a:hlink>
      <a:folHlink>
        <a:srgbClr val="F2DCDB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670</Words>
  <Application>Microsoft Office PowerPoint</Application>
  <PresentationFormat>Екран (4:3)</PresentationFormat>
  <Paragraphs>112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Відчуття – це пізнавальний психічний процес відображення в мозку людини окремих властивостей предметів і явищ,  орієнтування живого організму в довкіллі.</vt:lpstr>
      <vt:lpstr> Вправи на розвиток відчуття</vt:lpstr>
      <vt:lpstr> Сприйняття - це сприймання предметів і явищ у просторі, русі, часі.</vt:lpstr>
      <vt:lpstr>                          Вправи на розвиток сприйняття</vt:lpstr>
      <vt:lpstr>Спостережливість — метод наукового дослідження, що полягає в активному, систематичному, цілеспрямованому, планомірному, і навмисному сприйнятті об'єкта, в ході якого отримується знання про зовнішні сторони, властивості і відносини досліджуваного об'єкта </vt:lpstr>
      <vt:lpstr>Методи спостереження</vt:lpstr>
      <vt:lpstr>   Увага - це особлива форма психічної діяльності, яка виявляється в спрямованості та зосередженості свідомості на значимих для особистості предметах, явищах навколишньої дійсності або власних переживаннях  </vt:lpstr>
      <vt:lpstr>                      Вправи на розвиток уваги</vt:lpstr>
      <vt:lpstr>Пам’ять - це психічний процес відображення досвіду людини шляхом засвоєння, збереження та подальшого відтворення обставин її життя та діяльності</vt:lpstr>
      <vt:lpstr>                       Вправи на розвиток пам’яті</vt:lpstr>
      <vt:lpstr>Мислення - це процес опосередкованого й узагальненого відображення у мозку людини предметів об'єктивної дійсності в їх істотних властивостях, зв'язках і відношеннях.</vt:lpstr>
      <vt:lpstr>                                 Вправи на розвиток мислення</vt:lpstr>
      <vt:lpstr>                             Емоційно – вольова сфера</vt:lpstr>
      <vt:lpstr>Хто намагається розібратися в хорошому й поганому на своїх уроках, у своїх стосунках з вихованцями, той вже досягнув половини успіху.  В.О. Сухомлинський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Grey Wolf</cp:lastModifiedBy>
  <cp:revision>38</cp:revision>
  <dcterms:created xsi:type="dcterms:W3CDTF">2013-08-23T19:01:23Z</dcterms:created>
  <dcterms:modified xsi:type="dcterms:W3CDTF">2014-12-02T21:12:14Z</dcterms:modified>
</cp:coreProperties>
</file>