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20" r:id="rId1"/>
  </p:sldMasterIdLst>
  <p:notesMasterIdLst>
    <p:notesMasterId r:id="rId14"/>
  </p:notes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FD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30B01F-DADA-4715-AEF0-EE1B7C1E1CE5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4C1EE3-E8D1-4B16-80F9-3F21D4AB48E9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21" r:id="rId1"/>
    <p:sldLayoutId id="2147484322" r:id="rId2"/>
    <p:sldLayoutId id="2147484323" r:id="rId3"/>
    <p:sldLayoutId id="2147484324" r:id="rId4"/>
    <p:sldLayoutId id="2147484325" r:id="rId5"/>
    <p:sldLayoutId id="2147484326" r:id="rId6"/>
    <p:sldLayoutId id="2147484327" r:id="rId7"/>
    <p:sldLayoutId id="2147484328" r:id="rId8"/>
    <p:sldLayoutId id="2147484329" r:id="rId9"/>
    <p:sldLayoutId id="2147484330" r:id="rId10"/>
    <p:sldLayoutId id="2147484331" r:id="rId11"/>
  </p:sldLayoutIdLst>
  <p:transition spd="med">
    <p:wedge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1772816"/>
            <a:ext cx="7772400" cy="1828800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algn="ctr"/>
            <a:r>
              <a:rPr lang="uk-UA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Вправи – </a:t>
            </a:r>
            <a:r>
              <a:rPr lang="uk-UA" sz="4400" i="1" dirty="0" err="1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енергізатори</a:t>
            </a:r>
            <a:r>
              <a:rPr lang="uk-UA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uk-UA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44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динамічні паузи. </a:t>
            </a:r>
            <a:endParaRPr lang="ru-RU" sz="44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580112" y="5003322"/>
            <a:ext cx="2878088" cy="13716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Мелечко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Л.М</a:t>
            </a:r>
            <a:r>
              <a:rPr lang="uk-UA" dirty="0" smtClean="0"/>
              <a:t>.     </a:t>
            </a:r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Шалене курча</a:t>
            </a:r>
            <a:endParaRPr lang="ru-RU" sz="4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Учні стоять. За командою одночасно трусять по вісім разів спочатку правою рукою, потім лівою рукою, потім правою ногою, потім лівою ногою. Не зупиняючись, продовжують разом робити те ж саме, тільки по сім разів,потім по шість разів тощо. Темп рухів поступово підвищується. Вправа закінчується, коли зроблено по одному </a:t>
            </a:r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стряхуванню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кожною кінцівкою. Учасникам стає зрозуміло, чому вправа має таку назву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один до одного</a:t>
            </a:r>
            <a:r>
              <a:rPr lang="en-US" sz="44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44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Учні стоять парами. Ведучий дає команди: рука до руки, вухо до вуха, спина до спини, плече до плеча, віч-на-віч тощо.</a:t>
            </a:r>
          </a:p>
          <a:p>
            <a:pPr>
              <a:buNone/>
            </a:pPr>
            <a:r>
              <a:rPr lang="uk-UA" dirty="0"/>
              <a:t> </a:t>
            </a:r>
            <a:r>
              <a:rPr lang="uk-UA" dirty="0" smtClean="0"/>
              <a:t> За командою </a:t>
            </a:r>
            <a:r>
              <a:rPr lang="uk-UA" dirty="0" err="1" smtClean="0"/>
              <a:t>“Один</a:t>
            </a:r>
            <a:r>
              <a:rPr lang="uk-UA" dirty="0" smtClean="0"/>
              <a:t> до </a:t>
            </a:r>
            <a:r>
              <a:rPr lang="uk-UA" dirty="0" err="1" smtClean="0"/>
              <a:t>одного”</a:t>
            </a:r>
            <a:r>
              <a:rPr lang="uk-UA" dirty="0" smtClean="0"/>
              <a:t> змінити пари.</a:t>
            </a:r>
            <a:endParaRPr lang="uk-UA" dirty="0" smtClean="0"/>
          </a:p>
        </p:txBody>
      </p:sp>
    </p:spTree>
  </p:cSld>
  <p:clrMapOvr>
    <a:masterClrMapping/>
  </p:clrMapOvr>
  <p:transition spd="med">
    <p:wedg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907704" y="764704"/>
            <a:ext cx="6172200" cy="3032358"/>
          </a:xfrm>
        </p:spPr>
        <p:txBody>
          <a:bodyPr>
            <a:noAutofit/>
          </a:bodyPr>
          <a:lstStyle/>
          <a:p>
            <a:r>
              <a:rPr lang="uk-UA" sz="2400" dirty="0" err="1" smtClean="0">
                <a:latin typeface="Times New Roman" pitchFamily="18" charset="0"/>
                <a:cs typeface="Times New Roman" pitchFamily="18" charset="0"/>
              </a:rPr>
              <a:t>Енергізатори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корисні для послаблення монотонності, збудження активності учнів, заохочення їх до подальшої праці, а отже підвищують ефективність уроку, розвивають творчий потенціал учнів та вчителів.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Успіхів вам, колеги!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7467600" cy="5205192"/>
          </a:xfrm>
        </p:spPr>
        <p:txBody>
          <a:bodyPr>
            <a:normAutofit/>
          </a:bodyPr>
          <a:lstStyle/>
          <a:p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Енергізатор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– це коротка вправа, що відновлює енергію класу.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Призначення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енергізаторів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на уроці – створення позитивної психологічної атмосфери в класі, відновлення енергії та посилення групової активності. Крім того, вони дозволяють учням виявити різні здібності – </a:t>
            </a:r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тілесно-кінестетичні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, візуально-просторові, міжособистісного спілкування.</a:t>
            </a:r>
          </a:p>
          <a:p>
            <a:r>
              <a:rPr lang="uk-UA" sz="2000" i="1" dirty="0" err="1" smtClean="0">
                <a:latin typeface="Times New Roman" pitchFamily="18" charset="0"/>
                <a:cs typeface="Times New Roman" pitchFamily="18" charset="0"/>
              </a:rPr>
              <a:t>Енергізатори</a:t>
            </a:r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 корисні для послаблення монотонності, збудження активності учнів й заохочення їх до подальшої праці. 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Солнце 3"/>
          <p:cNvSpPr/>
          <p:nvPr/>
        </p:nvSpPr>
        <p:spPr>
          <a:xfrm>
            <a:off x="3131840" y="3933056"/>
            <a:ext cx="4032448" cy="2592288"/>
          </a:xfrm>
          <a:prstGeom prst="sun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892480" cy="1143000"/>
          </a:xfrm>
        </p:spPr>
        <p:txBody>
          <a:bodyPr>
            <a:noAutofit/>
          </a:bodyPr>
          <a:lstStyle/>
          <a:p>
            <a:r>
              <a:rPr lang="uk-UA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Переваги використання </a:t>
            </a:r>
            <a:r>
              <a:rPr lang="uk-UA" sz="3600" b="1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енергізаторів</a:t>
            </a:r>
            <a:r>
              <a:rPr lang="uk-UA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147248" cy="4873752"/>
          </a:xfrm>
        </p:spPr>
        <p:txBody>
          <a:bodyPr>
            <a:normAutofit/>
          </a:bodyPr>
          <a:lstStyle/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відновлення енергії класу;</a:t>
            </a: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привертання уваги учнів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об</a:t>
            </a:r>
            <a:r>
              <a:rPr lang="en-US" sz="2800" i="1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єднання кількох методів навчання в єдине ціле;</a:t>
            </a:r>
          </a:p>
          <a:p>
            <a:r>
              <a:rPr lang="uk-UA" sz="2800" i="1" dirty="0" err="1" smtClean="0">
                <a:latin typeface="Times New Roman" pitchFamily="18" charset="0"/>
                <a:cs typeface="Times New Roman" pitchFamily="18" charset="0"/>
              </a:rPr>
              <a:t>уключення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 всіх у процес навчання;</a:t>
            </a:r>
          </a:p>
          <a:p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отримання задоволення від навчання.</a:t>
            </a:r>
          </a:p>
        </p:txBody>
      </p:sp>
    </p:spTree>
  </p:cSld>
  <p:clrMapOvr>
    <a:masterClrMapping/>
  </p:clrMapOvr>
  <p:transition spd="med">
    <p:wedg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Содержимое 9"/>
          <p:cNvSpPr>
            <a:spLocks noGrp="1"/>
          </p:cNvSpPr>
          <p:nvPr>
            <p:ph sz="quarter" idx="2"/>
          </p:nvPr>
        </p:nvSpPr>
        <p:spPr>
          <a:xfrm>
            <a:off x="0" y="2348880"/>
            <a:ext cx="4752528" cy="3947120"/>
          </a:xfrm>
        </p:spPr>
        <p:txBody>
          <a:bodyPr>
            <a:norm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Чи знаєте ви, який австралійський дощ</a:t>
            </a:r>
            <a:r>
              <a:rPr lang="en-US" sz="2000" i="1" dirty="0" smtClean="0">
                <a:latin typeface="Times New Roman" pitchFamily="18" charset="0"/>
                <a:cs typeface="Times New Roman" pitchFamily="18" charset="0"/>
              </a:rPr>
              <a:t>?</a:t>
            </a:r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Піднімається вітер (потираємо руки).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Падають перші краплини дощу (клацаємо пальцями).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Почалася злива (плескаємо долонями по стегнах).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Злива перетворилася на бурю (топаємо).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Ось бура стихає (плескаємо долонями по грудині).</a:t>
            </a:r>
          </a:p>
          <a:p>
            <a:endParaRPr lang="uk-UA" sz="2000" i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одержимое 11"/>
          <p:cNvSpPr>
            <a:spLocks noGrp="1"/>
          </p:cNvSpPr>
          <p:nvPr>
            <p:ph sz="quarter" idx="4"/>
          </p:nvPr>
        </p:nvSpPr>
        <p:spPr>
          <a:xfrm>
            <a:off x="4932040" y="2348880"/>
            <a:ext cx="3657600" cy="3886200"/>
          </a:xfrm>
        </p:spPr>
        <p:txBody>
          <a:bodyPr>
            <a:normAutofit/>
          </a:bodyPr>
          <a:lstStyle/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Стихає злива (плескаємо долонями по стегнах). 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Закінчується дощ, падають останні краплі (клацаємо пальцями).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Шумить тільки вітер (потираємо долоні).</a:t>
            </a:r>
          </a:p>
          <a:p>
            <a:r>
              <a:rPr lang="uk-UA" sz="2000" i="1" dirty="0" smtClean="0">
                <a:latin typeface="Times New Roman" pitchFamily="18" charset="0"/>
                <a:cs typeface="Times New Roman" pitchFamily="18" charset="0"/>
              </a:rPr>
              <a:t>Австралійський дощ скінчився. Сонце! (Діти піднімають руки вгору.)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Облако 3"/>
          <p:cNvSpPr/>
          <p:nvPr/>
        </p:nvSpPr>
        <p:spPr>
          <a:xfrm>
            <a:off x="2267744" y="332656"/>
            <a:ext cx="4056751" cy="1584176"/>
          </a:xfrm>
          <a:prstGeom prst="cloud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Австралійський</a:t>
            </a:r>
          </a:p>
          <a:p>
            <a:pPr algn="ctr"/>
            <a:r>
              <a:rPr lang="uk-UA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дощ</a:t>
            </a:r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07904" y="2606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Лента лицом вверх 3"/>
          <p:cNvSpPr/>
          <p:nvPr/>
        </p:nvSpPr>
        <p:spPr>
          <a:xfrm>
            <a:off x="2123728" y="1052736"/>
            <a:ext cx="5040560" cy="1296532"/>
          </a:xfrm>
          <a:prstGeom prst="ribbon2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k-UA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Подарунок</a:t>
            </a:r>
            <a:endParaRPr lang="ru-RU" sz="3200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2339752" y="3356992"/>
            <a:ext cx="6172200" cy="1371600"/>
          </a:xfrm>
        </p:spPr>
        <p:txBody>
          <a:bodyPr>
            <a:noAutofit/>
          </a:bodyPr>
          <a:lstStyle/>
          <a:p>
            <a:r>
              <a:rPr lang="uk-UA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Учні стоять. Починаючи з ведучого, кожний по черзі засобами пантоміми зображує якийсь предмет чи поняття і </a:t>
            </a:r>
            <a:r>
              <a:rPr lang="en-US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uk-UA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дарує </a:t>
            </a:r>
            <a:r>
              <a:rPr lang="en-US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 </a:t>
            </a:r>
            <a:r>
              <a:rPr lang="uk-UA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його сусідові (морозиво,квітку,кішку,сонце,свій настрій тощо). Сусід </a:t>
            </a:r>
            <a:r>
              <a:rPr lang="en-US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приймає подарунок</a:t>
            </a:r>
            <a:r>
              <a:rPr lang="en-US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uk-UA" sz="2000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 робить якийсь інший подарунок наступному учасникові.</a:t>
            </a:r>
            <a:endParaRPr lang="ru-RU" sz="2000" b="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51720" y="2348880"/>
            <a:ext cx="6406480" cy="2600310"/>
          </a:xfrm>
        </p:spPr>
        <p:txBody>
          <a:bodyPr>
            <a:normAutofit fontScale="90000"/>
          </a:bodyPr>
          <a:lstStyle/>
          <a:p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Діти стоять. Тримаючись за руки. Ведучий тихим голосом каже: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 одна велика, добра тварина. Послухаймо, як вона дихає!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усі прислухаються до свого дихання і дихання сусідів.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тепер подихаймо разом!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Видих – два кроки вперед назад. Вдих – два кроки вперед. 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 не тільки дихає тварина, так чітко й рівно б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ється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її велике, добре серце. Стук – крок уперед, стук – крок назад. Ми всі беремо дихання та стук серця цієї  тварини собі. Ми – єдине ціле</a:t>
            </a: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131840" y="548680"/>
            <a:ext cx="3456384" cy="1490464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Добра тварина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Діти повертаються одне до одного, витягують руки вперед і з</a:t>
            </a:r>
            <a:r>
              <a:rPr lang="en-US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uk-UA" sz="18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єднують</a:t>
            </a:r>
            <a:r>
              <a:rPr lang="uk-UA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їх із долонями товариша. За сигналом учителя діти по черзі говорять комплімент одне одному. Компліменти не повинні повторюватися. Вимовляється комплімент із посмішкою, треба дивитися в очі дитини,якій він призначається.</a:t>
            </a:r>
            <a:endParaRPr lang="ru-RU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2915816" y="476672"/>
            <a:ext cx="3456384" cy="144016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Комплімент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67544" y="188640"/>
            <a:ext cx="7776864" cy="3024336"/>
          </a:xfrm>
        </p:spPr>
        <p:txBody>
          <a:bodyPr>
            <a:normAutofit/>
          </a:bodyPr>
          <a:lstStyle/>
          <a:p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Діти ходять по кімнаті, відчуваючи власне тіло. </a:t>
            </a:r>
            <a:b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Ведучий. Подумайте про власний настрій, у якому ви почали вправу. За допомогою ходи продемонструйте різний настрій.</a:t>
            </a:r>
            <a:b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Кожен рух виконуйте протягом 15-ти секунд.</a:t>
            </a:r>
            <a:b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uk-UA" sz="18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Рухайтесь як:  </a:t>
            </a:r>
            <a:endParaRPr lang="ru-RU" sz="18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sz="quarter" idx="1"/>
          </p:nvPr>
        </p:nvSpPr>
        <p:spPr>
          <a:xfrm>
            <a:off x="467544" y="3212976"/>
            <a:ext cx="7457256" cy="3645024"/>
          </a:xfrm>
        </p:spPr>
        <p:txBody>
          <a:bodyPr>
            <a:normAutofit/>
          </a:bodyPr>
          <a:lstStyle/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дуже втомлена людина;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щаслива людина, яка отримала радісну звістку; 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людина, яка постійно чогось боїться;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геній, який отримав Нобелівську премію;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людина, у якої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нечиста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совість;</a:t>
            </a:r>
          </a:p>
          <a:p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канатоходець, який рахується по дроту.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Повертаючись на своє місце, покажіть настрій, у якому перебуваєте зараз.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с двумя вырезанными противолежащими углами 3"/>
          <p:cNvSpPr/>
          <p:nvPr/>
        </p:nvSpPr>
        <p:spPr>
          <a:xfrm>
            <a:off x="2843808" y="260648"/>
            <a:ext cx="3024336" cy="1224136"/>
          </a:xfrm>
          <a:prstGeom prst="snip2Diag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Настрій</a:t>
            </a:r>
            <a:r>
              <a:rPr lang="en-US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710952"/>
          </a:xfrm>
        </p:spPr>
        <p:txBody>
          <a:bodyPr>
            <a:normAutofit/>
          </a:bodyPr>
          <a:lstStyle/>
          <a:p>
            <a:pPr algn="ctr"/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Цифри</a:t>
            </a:r>
            <a:r>
              <a:rPr lang="en-US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endParaRPr lang="ru-RU" sz="36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7467600" cy="5949280"/>
          </a:xfrm>
        </p:spPr>
        <p:txBody>
          <a:bodyPr/>
          <a:lstStyle/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Учні стоять. За інструкціями вчителя виконують вправу: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Зараз ми писатимемо цифри у незвичний спосіб.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1 –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пишемо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носом (кажемо й виконуємо),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2 – підборіддям,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3 – правим плечем,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4 – лівим плечем,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5 –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пишемо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правим ліктем,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6 – лівим ліктем,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7 – правим коліном,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8 – лівим коліном,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цифру 9 – правою ногою, </a:t>
            </a:r>
          </a:p>
          <a:p>
            <a:pPr>
              <a:buNone/>
            </a:pP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      а 10 –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uk-UA" i="1" dirty="0" smtClean="0">
                <a:latin typeface="Times New Roman" pitchFamily="18" charset="0"/>
                <a:cs typeface="Times New Roman" pitchFamily="18" charset="0"/>
              </a:rPr>
              <a:t>хвостиком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”</a:t>
            </a:r>
            <a:endParaRPr lang="uk-UA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Улыбающееся лицо 3"/>
          <p:cNvSpPr/>
          <p:nvPr/>
        </p:nvSpPr>
        <p:spPr>
          <a:xfrm>
            <a:off x="5796136" y="5301208"/>
            <a:ext cx="2016224" cy="1224136"/>
          </a:xfrm>
          <a:prstGeom prst="smileyFac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med">
    <p:wedg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481</TotalTime>
  <Words>708</Words>
  <Application>Microsoft Office PowerPoint</Application>
  <PresentationFormat>Экран (4:3)</PresentationFormat>
  <Paragraphs>60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Эркер</vt:lpstr>
      <vt:lpstr> Вправи – енергізатори, динамічні паузи. </vt:lpstr>
      <vt:lpstr>Слайд 2</vt:lpstr>
      <vt:lpstr>Переваги використання енергізаторів:</vt:lpstr>
      <vt:lpstr>Слайд 4</vt:lpstr>
      <vt:lpstr>+</vt:lpstr>
      <vt:lpstr>Діти стоять. Тримаючись за руки. Ведучий тихим голосом каже: “Ми одна велика, добра тварина. Послухаймо, як вона дихає!” усі прислухаються до свого дихання і дихання сусідів. “А тепер подихаймо разом!” Видих – два кроки вперед назад. Вдих – два кроки вперед. “Так не тільки дихає тварина, так чітко й рівно б’ється її велике, добре серце. Стук – крок уперед, стук – крок назад. Ми всі беремо дихання та стук серця цієї  тварини собі. Ми – єдине ціле”.</vt:lpstr>
      <vt:lpstr>Діти повертаються одне до одного, витягують руки вперед і з’єднують їх із долонями товариша. За сигналом учителя діти по черзі говорять комплімент одне одному. Компліменти не повинні повторюватися. Вимовляється комплімент із посмішкою, треба дивитися в очі дитини,якій він призначається.</vt:lpstr>
      <vt:lpstr>Діти ходять по кімнаті, відчуваючи власне тіло.  Ведучий. Подумайте про власний настрій, у якому ви почали вправу. За допомогою ходи продемонструйте різний настрій.       Кожен рух виконуйте протягом 15-ти секунд.       Рухайтесь як:  </vt:lpstr>
      <vt:lpstr>“Цифри”</vt:lpstr>
      <vt:lpstr>Шалене курча</vt:lpstr>
      <vt:lpstr>“один до одного”</vt:lpstr>
      <vt:lpstr>Енергізатори корисні для послаблення монотонності, збудження активності учнів, заохочення їх до подальшої праці, а отже підвищують ефективність уроку, розвивають творчий потенціал учнів та вчителів.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Администратор</dc:creator>
  <cp:lastModifiedBy>XTreme.ws</cp:lastModifiedBy>
  <cp:revision>55</cp:revision>
  <dcterms:created xsi:type="dcterms:W3CDTF">2015-03-24T06:43:18Z</dcterms:created>
  <dcterms:modified xsi:type="dcterms:W3CDTF">2015-03-25T04:31:40Z</dcterms:modified>
</cp:coreProperties>
</file>